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trictFirstAndLastChars="0" saveSubsetFonts="1">
  <p:sldMasterIdLst>
    <p:sldMasterId id="2147483787" r:id="rId1"/>
  </p:sldMasterIdLst>
  <p:notesMasterIdLst>
    <p:notesMasterId r:id="rId18"/>
  </p:notesMasterIdLst>
  <p:handoutMasterIdLst>
    <p:handoutMasterId r:id="rId19"/>
  </p:handoutMasterIdLst>
  <p:sldIdLst>
    <p:sldId id="256" r:id="rId2"/>
    <p:sldId id="257" r:id="rId3"/>
    <p:sldId id="278" r:id="rId4"/>
    <p:sldId id="277" r:id="rId5"/>
    <p:sldId id="279" r:id="rId6"/>
    <p:sldId id="280" r:id="rId7"/>
    <p:sldId id="281" r:id="rId8"/>
    <p:sldId id="282" r:id="rId9"/>
    <p:sldId id="283" r:id="rId10"/>
    <p:sldId id="284" r:id="rId11"/>
    <p:sldId id="285" r:id="rId12"/>
    <p:sldId id="286" r:id="rId13"/>
    <p:sldId id="287" r:id="rId14"/>
    <p:sldId id="288" r:id="rId15"/>
    <p:sldId id="289" r:id="rId16"/>
    <p:sldId id="292" r:id="rId17"/>
  </p:sldIdLst>
  <p:sldSz cx="9144000" cy="6858000" type="screen4x3"/>
  <p:notesSz cx="6858000" cy="9710738"/>
  <p:defaultTextStyle>
    <a:defPPr>
      <a:defRPr lang="en-US"/>
    </a:defPPr>
    <a:lvl1pPr algn="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A7FB4"/>
    <a:srgbClr val="4374BB"/>
    <a:srgbClr val="FF0066"/>
    <a:srgbClr val="FF3399"/>
    <a:srgbClr val="00CC00"/>
    <a:srgbClr val="FFCC00"/>
    <a:srgbClr val="FF0000"/>
    <a:srgbClr val="00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0"/>
    <p:restoredTop sz="94500" autoAdjust="0"/>
  </p:normalViewPr>
  <p:slideViewPr>
    <p:cSldViewPr>
      <p:cViewPr varScale="1">
        <p:scale>
          <a:sx n="66" d="100"/>
          <a:sy n="66" d="100"/>
        </p:scale>
        <p:origin x="-142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75" d="100"/>
          <a:sy n="75" d="100"/>
        </p:scale>
        <p:origin x="-2136" y="-96"/>
      </p:cViewPr>
      <p:guideLst>
        <p:guide orient="horz" pos="3058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08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85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 smtClean="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2086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85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2086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223375"/>
            <a:ext cx="2971800" cy="485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 smtClean="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2086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9223375"/>
            <a:ext cx="2971800" cy="485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fld id="{0354D386-119B-41A3-9EB1-17DD8ADFC7A9}" type="slidenum">
              <a:rPr lang="en-GB"/>
              <a:pPr>
                <a:defRPr/>
              </a:pPr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717543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18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85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 smtClean="0"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42189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85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27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001713" y="728663"/>
            <a:ext cx="4854575" cy="36417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42189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613275"/>
            <a:ext cx="5486400" cy="4368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Clique para editar os estilos de texto do modelo global</a:t>
            </a:r>
          </a:p>
          <a:p>
            <a:pPr lvl="1"/>
            <a:r>
              <a:rPr lang="en-GB" noProof="0" smtClean="0"/>
              <a:t>Segundo nível</a:t>
            </a:r>
          </a:p>
          <a:p>
            <a:pPr lvl="2"/>
            <a:r>
              <a:rPr lang="en-GB" noProof="0" smtClean="0"/>
              <a:t>Terceiro nível</a:t>
            </a:r>
          </a:p>
          <a:p>
            <a:pPr lvl="3"/>
            <a:r>
              <a:rPr lang="en-GB" noProof="0" smtClean="0"/>
              <a:t>Quarto nível</a:t>
            </a:r>
          </a:p>
          <a:p>
            <a:pPr lvl="4"/>
            <a:r>
              <a:rPr lang="en-GB" noProof="0" smtClean="0"/>
              <a:t>Quinto nível</a:t>
            </a:r>
          </a:p>
        </p:txBody>
      </p:sp>
      <p:sp>
        <p:nvSpPr>
          <p:cNvPr id="42189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223375"/>
            <a:ext cx="2971800" cy="485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 smtClean="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2189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9223375"/>
            <a:ext cx="2971800" cy="485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fld id="{CDDEC373-A545-4F3F-B8D0-30BE1D6B3522}" type="slidenum">
              <a:rPr lang="en-GB"/>
              <a:pPr>
                <a:defRPr/>
              </a:pPr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2141181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pt-PT" smtClean="0"/>
          </a:p>
        </p:txBody>
      </p:sp>
      <p:sp>
        <p:nvSpPr>
          <p:cNvPr id="2" name="Marcador de Posição do Número do Diapositivo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DDEC373-A545-4F3F-B8D0-30BE1D6B3522}" type="slidenum">
              <a:rPr lang="en-GB" smtClean="0"/>
              <a:pPr>
                <a:defRPr/>
              </a:pPr>
              <a:t>0</a:t>
            </a:fld>
            <a:endParaRPr lang="en-GB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pt-PT" smtClean="0"/>
          </a:p>
        </p:txBody>
      </p:sp>
      <p:sp>
        <p:nvSpPr>
          <p:cNvPr id="2" name="Marcador de Posição do Número do Diapositivo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DDEC373-A545-4F3F-B8D0-30BE1D6B3522}" type="slidenum">
              <a:rPr lang="en-GB" smtClean="0"/>
              <a:pPr>
                <a:defRPr/>
              </a:pPr>
              <a:t>1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o de título">
    <p:bg bwMode="gray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574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505200" y="2438400"/>
            <a:ext cx="5257800" cy="914400"/>
          </a:xfrm>
        </p:spPr>
        <p:txBody>
          <a:bodyPr anchor="b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noProof="0" dirty="0" smtClean="0"/>
              <a:t>Clique </a:t>
            </a:r>
            <a:r>
              <a:rPr lang="en-US" noProof="0" dirty="0" err="1" smtClean="0"/>
              <a:t>para</a:t>
            </a:r>
            <a:r>
              <a:rPr lang="en-US" noProof="0" dirty="0" smtClean="0"/>
              <a:t> </a:t>
            </a:r>
            <a:r>
              <a:rPr lang="en-US" noProof="0" dirty="0" err="1" smtClean="0"/>
              <a:t>editar</a:t>
            </a:r>
            <a:r>
              <a:rPr lang="en-US" noProof="0" dirty="0" smtClean="0"/>
              <a:t> o </a:t>
            </a:r>
            <a:r>
              <a:rPr lang="en-US" noProof="0" dirty="0" err="1" smtClean="0"/>
              <a:t>estilo</a:t>
            </a:r>
            <a:r>
              <a:rPr lang="en-US" noProof="0" dirty="0" smtClean="0"/>
              <a:t> do </a:t>
            </a:r>
            <a:r>
              <a:rPr lang="en-US" noProof="0" dirty="0" err="1" smtClean="0"/>
              <a:t>título</a:t>
            </a:r>
            <a:endParaRPr lang="en-US" noProof="0" dirty="0" smtClean="0"/>
          </a:p>
        </p:txBody>
      </p:sp>
      <p:sp>
        <p:nvSpPr>
          <p:cNvPr id="41574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505200" y="3276600"/>
            <a:ext cx="5257800" cy="7493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>
                <a:effectLst/>
              </a:defRPr>
            </a:lvl1pPr>
          </a:lstStyle>
          <a:p>
            <a:pPr lvl="0"/>
            <a:r>
              <a:rPr lang="en-US" noProof="0" dirty="0" smtClean="0"/>
              <a:t>Clique </a:t>
            </a:r>
            <a:r>
              <a:rPr lang="en-US" noProof="0" dirty="0" err="1" smtClean="0"/>
              <a:t>para</a:t>
            </a:r>
            <a:r>
              <a:rPr lang="en-US" noProof="0" dirty="0" smtClean="0"/>
              <a:t> </a:t>
            </a:r>
            <a:r>
              <a:rPr lang="en-US" noProof="0" dirty="0" err="1" smtClean="0"/>
              <a:t>editar</a:t>
            </a:r>
            <a:r>
              <a:rPr lang="en-US" noProof="0" dirty="0" smtClean="0"/>
              <a:t> o </a:t>
            </a:r>
            <a:r>
              <a:rPr lang="en-US" noProof="0" dirty="0" err="1" smtClean="0"/>
              <a:t>estilo</a:t>
            </a:r>
            <a:r>
              <a:rPr lang="en-US" noProof="0" dirty="0" smtClean="0"/>
              <a:t> do </a:t>
            </a:r>
            <a:r>
              <a:rPr lang="en-US" noProof="0" dirty="0" err="1" smtClean="0"/>
              <a:t>subtítulo</a:t>
            </a:r>
            <a:r>
              <a:rPr lang="en-US" noProof="0" dirty="0" smtClean="0"/>
              <a:t> do </a:t>
            </a:r>
            <a:r>
              <a:rPr lang="en-US" noProof="0" dirty="0" err="1" smtClean="0"/>
              <a:t>modelo</a:t>
            </a:r>
            <a:r>
              <a:rPr lang="en-US" noProof="0" dirty="0" smtClean="0"/>
              <a:t> global</a:t>
            </a:r>
          </a:p>
        </p:txBody>
      </p:sp>
      <p:sp>
        <p:nvSpPr>
          <p:cNvPr id="2" name="Marcador de Posição d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62262DA-1BB6-4862-AE75-A96FBE6C88FA}" type="datetime1">
              <a:rPr lang="pt-PT" smtClean="0"/>
              <a:t>02-07-2012</a:t>
            </a:fld>
            <a:endParaRPr lang="en-US" dirty="0"/>
          </a:p>
        </p:txBody>
      </p:sp>
      <p:sp>
        <p:nvSpPr>
          <p:cNvPr id="3" name="Marcador de Posição do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Sistema Digestivo Humano</a:t>
            </a:r>
            <a:endParaRPr lang="en-US" dirty="0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872151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ângulo 6"/>
          <p:cNvSpPr/>
          <p:nvPr userDrawn="1"/>
        </p:nvSpPr>
        <p:spPr bwMode="auto">
          <a:xfrm>
            <a:off x="0" y="6237312"/>
            <a:ext cx="9144000" cy="620688"/>
          </a:xfrm>
          <a:prstGeom prst="rect">
            <a:avLst/>
          </a:prstGeom>
          <a:solidFill>
            <a:schemeClr val="tx1">
              <a:alpha val="42000"/>
            </a:schemeClr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PT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07C69C6F-36B9-404C-9B09-41BA6987F1EC}" type="datetime1">
              <a:rPr lang="pt-PT" smtClean="0"/>
              <a:t>02-07-2012</a:t>
            </a:fld>
            <a:endParaRPr lang="en-US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Sistema Digestivo Humano</a:t>
            </a:r>
            <a:endParaRPr lang="en-US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5049313C-FE4C-48D6-BFB3-F75FA4BE5F2F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48594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ângulo 6"/>
          <p:cNvSpPr/>
          <p:nvPr userDrawn="1"/>
        </p:nvSpPr>
        <p:spPr bwMode="auto">
          <a:xfrm>
            <a:off x="0" y="6237312"/>
            <a:ext cx="9144000" cy="620688"/>
          </a:xfrm>
          <a:prstGeom prst="rect">
            <a:avLst/>
          </a:prstGeom>
          <a:solidFill>
            <a:schemeClr val="tx1">
              <a:alpha val="42000"/>
            </a:schemeClr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PT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1924050" cy="62484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914400" y="152400"/>
            <a:ext cx="5619750" cy="62484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C8C5CB83-8418-43FE-90E6-E8DF9D0B36BF}" type="datetime1">
              <a:rPr lang="pt-PT" smtClean="0"/>
              <a:t>02-07-2012</a:t>
            </a:fld>
            <a:endParaRPr lang="en-US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Sistema Digestivo Humano</a:t>
            </a:r>
            <a:endParaRPr lang="en-US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719548FC-6C2F-483E-88BF-A17F786E336E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711492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ângulo 6"/>
          <p:cNvSpPr/>
          <p:nvPr userDrawn="1"/>
        </p:nvSpPr>
        <p:spPr bwMode="auto">
          <a:xfrm>
            <a:off x="0" y="6237312"/>
            <a:ext cx="9144000" cy="620688"/>
          </a:xfrm>
          <a:prstGeom prst="rect">
            <a:avLst/>
          </a:prstGeom>
          <a:solidFill>
            <a:schemeClr val="tx1">
              <a:alpha val="42000"/>
            </a:schemeClr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PT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</a:lstStyle>
          <a:p>
            <a:pPr lvl="0"/>
            <a:r>
              <a:rPr lang="pt-PT" dirty="0" smtClean="0"/>
              <a:t>Clique para editar os estilos</a:t>
            </a:r>
          </a:p>
          <a:p>
            <a:pPr lvl="1"/>
            <a:r>
              <a:rPr lang="pt-PT" dirty="0" smtClean="0"/>
              <a:t>Segundo nível</a:t>
            </a:r>
          </a:p>
          <a:p>
            <a:pPr lvl="2"/>
            <a:r>
              <a:rPr lang="pt-PT" dirty="0" smtClean="0"/>
              <a:t>Terceiro nível</a:t>
            </a:r>
          </a:p>
          <a:p>
            <a:pPr lvl="3"/>
            <a:r>
              <a:rPr lang="pt-PT" dirty="0" smtClean="0"/>
              <a:t>Quarto nível</a:t>
            </a:r>
          </a:p>
          <a:p>
            <a:pPr lvl="4"/>
            <a:r>
              <a:rPr lang="pt-PT" dirty="0" smtClean="0"/>
              <a:t>Quinto nível</a:t>
            </a:r>
            <a:endParaRPr lang="pt-PT" dirty="0"/>
          </a:p>
        </p:txBody>
      </p:sp>
      <p:sp>
        <p:nvSpPr>
          <p:cNvPr id="8" name="Marcador de Posição da Data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401D4B4-E459-4AD4-A3BE-2DA663153165}" type="datetime1">
              <a:rPr lang="pt-PT" smtClean="0"/>
              <a:t>02-07-2012</a:t>
            </a:fld>
            <a:endParaRPr lang="en-US" dirty="0"/>
          </a:p>
        </p:txBody>
      </p:sp>
      <p:sp>
        <p:nvSpPr>
          <p:cNvPr id="9" name="Marcador de Posição do Rodapé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Sistema Digestivo Humano</a:t>
            </a:r>
            <a:endParaRPr lang="en-US" dirty="0"/>
          </a:p>
        </p:txBody>
      </p:sp>
      <p:sp>
        <p:nvSpPr>
          <p:cNvPr id="10" name="Marcador de Posição do Número do Diapositivo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11354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978C82E7-7DE7-49F6-B695-EBB29296E73E}" type="datetime1">
              <a:rPr lang="pt-PT" smtClean="0"/>
              <a:t>02-07-2012</a:t>
            </a:fld>
            <a:endParaRPr lang="en-US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Sistema Digestivo Humano</a:t>
            </a:r>
            <a:endParaRPr lang="en-US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ED7358A8-0753-476D-B145-334984BA5B74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23897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ângulo 7"/>
          <p:cNvSpPr/>
          <p:nvPr userDrawn="1"/>
        </p:nvSpPr>
        <p:spPr bwMode="auto">
          <a:xfrm>
            <a:off x="0" y="6237312"/>
            <a:ext cx="9144000" cy="620688"/>
          </a:xfrm>
          <a:prstGeom prst="rect">
            <a:avLst/>
          </a:prstGeom>
          <a:solidFill>
            <a:schemeClr val="tx1">
              <a:alpha val="42000"/>
            </a:schemeClr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PT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914400" y="1676400"/>
            <a:ext cx="37719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838700" y="1676400"/>
            <a:ext cx="37719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BD0EFEDD-1D61-4357-B5FA-B0B0AFD335A6}" type="datetime1">
              <a:rPr lang="pt-PT" smtClean="0"/>
              <a:t>02-07-2012</a:t>
            </a:fld>
            <a:endParaRPr lang="en-US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Sistema Digestivo Humano</a:t>
            </a:r>
            <a:endParaRPr lang="en-US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B296E9B2-9D42-44B6-86ED-6EE0848E4AC2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546909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ângulo 9"/>
          <p:cNvSpPr/>
          <p:nvPr userDrawn="1"/>
        </p:nvSpPr>
        <p:spPr bwMode="auto">
          <a:xfrm>
            <a:off x="0" y="6237312"/>
            <a:ext cx="9144000" cy="620688"/>
          </a:xfrm>
          <a:prstGeom prst="rect">
            <a:avLst/>
          </a:prstGeom>
          <a:solidFill>
            <a:schemeClr val="tx1">
              <a:alpha val="42000"/>
            </a:schemeClr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PT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Marcador de Posição d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E87DD9E2-1D6E-475C-B270-115F3DCC472D}" type="datetime1">
              <a:rPr lang="pt-PT" smtClean="0"/>
              <a:t>02-07-2012</a:t>
            </a:fld>
            <a:endParaRPr lang="en-US"/>
          </a:p>
        </p:txBody>
      </p:sp>
      <p:sp>
        <p:nvSpPr>
          <p:cNvPr id="8" name="Marcador de Posição do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Sistema Digestivo Humano</a:t>
            </a:r>
            <a:endParaRPr lang="en-US"/>
          </a:p>
        </p:txBody>
      </p:sp>
      <p:sp>
        <p:nvSpPr>
          <p:cNvPr id="9" name="Marcador de Posição do Número do Diapositivo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174E705E-FBE3-48A4-AF96-F7DC4F146275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5945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ângulo 5"/>
          <p:cNvSpPr/>
          <p:nvPr userDrawn="1"/>
        </p:nvSpPr>
        <p:spPr bwMode="auto">
          <a:xfrm>
            <a:off x="0" y="6237312"/>
            <a:ext cx="9144000" cy="620688"/>
          </a:xfrm>
          <a:prstGeom prst="rect">
            <a:avLst/>
          </a:prstGeom>
          <a:solidFill>
            <a:schemeClr val="tx1">
              <a:alpha val="42000"/>
            </a:schemeClr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PT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7A5B27E1-1650-425F-8C39-151DDE92A95F}" type="datetime1">
              <a:rPr lang="pt-PT" smtClean="0"/>
              <a:t>02-07-2012</a:t>
            </a:fld>
            <a:endParaRPr lang="en-US"/>
          </a:p>
        </p:txBody>
      </p:sp>
      <p:sp>
        <p:nvSpPr>
          <p:cNvPr id="4" name="Marcador de Posição do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Sistema Digestivo Humano</a:t>
            </a:r>
            <a:endParaRPr lang="en-US"/>
          </a:p>
        </p:txBody>
      </p:sp>
      <p:sp>
        <p:nvSpPr>
          <p:cNvPr id="5" name="Marcador de Posição do Número do Diapositivo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4FC663CE-0EB3-4C1C-8FB1-016D8D84F166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033541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ângulo 4"/>
          <p:cNvSpPr/>
          <p:nvPr userDrawn="1"/>
        </p:nvSpPr>
        <p:spPr bwMode="auto">
          <a:xfrm>
            <a:off x="0" y="6237312"/>
            <a:ext cx="9144000" cy="620688"/>
          </a:xfrm>
          <a:prstGeom prst="rect">
            <a:avLst/>
          </a:prstGeom>
          <a:solidFill>
            <a:schemeClr val="tx1">
              <a:alpha val="42000"/>
            </a:schemeClr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PT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" name="Marcador de Posição d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9CD22D10-25F7-428E-848D-3E7E9F30A44F}" type="datetime1">
              <a:rPr lang="pt-PT" smtClean="0"/>
              <a:t>02-07-2012</a:t>
            </a:fld>
            <a:endParaRPr lang="en-US"/>
          </a:p>
        </p:txBody>
      </p:sp>
      <p:sp>
        <p:nvSpPr>
          <p:cNvPr id="3" name="Marcador de Posição do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Sistema Digestivo Humano</a:t>
            </a:r>
            <a:endParaRPr lang="en-US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8E3262B0-D06A-47B1-8F7D-0137A810FF66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236571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ângulo 7"/>
          <p:cNvSpPr/>
          <p:nvPr userDrawn="1"/>
        </p:nvSpPr>
        <p:spPr bwMode="auto">
          <a:xfrm>
            <a:off x="0" y="6237312"/>
            <a:ext cx="9144000" cy="620688"/>
          </a:xfrm>
          <a:prstGeom prst="rect">
            <a:avLst/>
          </a:prstGeom>
          <a:solidFill>
            <a:schemeClr val="tx1">
              <a:alpha val="42000"/>
            </a:schemeClr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PT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BA215D43-B67E-45CD-994B-565D7A9BB8D9}" type="datetime1">
              <a:rPr lang="pt-PT" smtClean="0"/>
              <a:t>02-07-2012</a:t>
            </a:fld>
            <a:endParaRPr lang="en-US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Sistema Digestivo Humano</a:t>
            </a:r>
            <a:endParaRPr lang="en-US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A6984549-F006-43EF-B2DE-DCA46F0E4626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88889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ângulo 7"/>
          <p:cNvSpPr/>
          <p:nvPr userDrawn="1"/>
        </p:nvSpPr>
        <p:spPr bwMode="auto">
          <a:xfrm>
            <a:off x="0" y="6237312"/>
            <a:ext cx="9144000" cy="620688"/>
          </a:xfrm>
          <a:prstGeom prst="rect">
            <a:avLst/>
          </a:prstGeom>
          <a:solidFill>
            <a:schemeClr val="tx1">
              <a:alpha val="42000"/>
            </a:schemeClr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PT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32D16A24-856B-4611-BD2A-DFA4FE454A07}" type="datetime1">
              <a:rPr lang="pt-PT" smtClean="0"/>
              <a:t>02-07-2012</a:t>
            </a:fld>
            <a:endParaRPr lang="en-US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Sistema Digestivo Humano</a:t>
            </a:r>
            <a:endParaRPr lang="en-US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364D0BC8-D073-4AB3-9CE2-BA05E62F8B52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25299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152400"/>
            <a:ext cx="76962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en-US" dirty="0" smtClean="0"/>
          </a:p>
        </p:txBody>
      </p:sp>
      <p:sp>
        <p:nvSpPr>
          <p:cNvPr id="4147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27584" y="1628800"/>
            <a:ext cx="7920880" cy="44168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Clique </a:t>
            </a:r>
            <a:r>
              <a:rPr lang="en-US" dirty="0" err="1" smtClean="0"/>
              <a:t>para</a:t>
            </a:r>
            <a:r>
              <a:rPr lang="en-US" dirty="0" smtClean="0"/>
              <a:t> </a:t>
            </a:r>
            <a:r>
              <a:rPr lang="en-US" dirty="0" err="1" smtClean="0"/>
              <a:t>editar</a:t>
            </a:r>
            <a:r>
              <a:rPr lang="en-US" dirty="0" smtClean="0"/>
              <a:t> </a:t>
            </a:r>
            <a:r>
              <a:rPr lang="en-US" dirty="0" err="1" smtClean="0"/>
              <a:t>os</a:t>
            </a:r>
            <a:r>
              <a:rPr lang="en-US" dirty="0" smtClean="0"/>
              <a:t> </a:t>
            </a:r>
            <a:r>
              <a:rPr lang="en-US" dirty="0" err="1" smtClean="0"/>
              <a:t>estilos</a:t>
            </a:r>
            <a:r>
              <a:rPr lang="en-US" dirty="0" smtClean="0"/>
              <a:t> de </a:t>
            </a:r>
            <a:r>
              <a:rPr lang="en-US" dirty="0" err="1" smtClean="0"/>
              <a:t>texto</a:t>
            </a:r>
            <a:r>
              <a:rPr lang="en-US" dirty="0" smtClean="0"/>
              <a:t> do </a:t>
            </a:r>
            <a:r>
              <a:rPr lang="en-US" dirty="0" err="1" smtClean="0"/>
              <a:t>modelo</a:t>
            </a:r>
            <a:r>
              <a:rPr lang="en-US" dirty="0" smtClean="0"/>
              <a:t> global</a:t>
            </a:r>
          </a:p>
          <a:p>
            <a:pPr lvl="1"/>
            <a:r>
              <a:rPr lang="en-US" dirty="0" smtClean="0"/>
              <a:t>Segundo </a:t>
            </a:r>
            <a:r>
              <a:rPr lang="en-US" dirty="0" err="1" smtClean="0"/>
              <a:t>nível</a:t>
            </a:r>
            <a:endParaRPr lang="en-US" dirty="0" smtClean="0"/>
          </a:p>
          <a:p>
            <a:pPr lvl="2"/>
            <a:r>
              <a:rPr lang="en-US" dirty="0" err="1" smtClean="0"/>
              <a:t>Terceiro</a:t>
            </a:r>
            <a:r>
              <a:rPr lang="en-US" dirty="0" smtClean="0"/>
              <a:t> </a:t>
            </a:r>
            <a:r>
              <a:rPr lang="en-US" dirty="0" err="1" smtClean="0"/>
              <a:t>nível</a:t>
            </a:r>
            <a:endParaRPr lang="en-US" dirty="0" smtClean="0"/>
          </a:p>
          <a:p>
            <a:pPr lvl="3"/>
            <a:r>
              <a:rPr lang="en-US" dirty="0" smtClean="0"/>
              <a:t>Quarto </a:t>
            </a:r>
            <a:r>
              <a:rPr lang="en-US" dirty="0" err="1" smtClean="0"/>
              <a:t>nível</a:t>
            </a:r>
            <a:endParaRPr lang="en-US" dirty="0" smtClean="0"/>
          </a:p>
          <a:p>
            <a:pPr lvl="4"/>
            <a:r>
              <a:rPr lang="en-US" dirty="0" err="1" smtClean="0"/>
              <a:t>Quinto</a:t>
            </a:r>
            <a:r>
              <a:rPr lang="en-US" dirty="0" smtClean="0"/>
              <a:t> </a:t>
            </a:r>
            <a:r>
              <a:rPr lang="en-US" dirty="0" err="1" smtClean="0"/>
              <a:t>nível</a:t>
            </a:r>
            <a:endParaRPr lang="en-US" dirty="0" smtClean="0"/>
          </a:p>
        </p:txBody>
      </p:sp>
      <p:sp>
        <p:nvSpPr>
          <p:cNvPr id="41472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409134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 b="1" smtClean="0">
                <a:solidFill>
                  <a:schemeClr val="tx2">
                    <a:lumMod val="7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>
              <a:defRPr/>
            </a:pPr>
            <a:fld id="{9401D4B4-E459-4AD4-A3BE-2DA663153165}" type="datetime1">
              <a:rPr lang="pt-PT" smtClean="0"/>
              <a:t>02-07-2012</a:t>
            </a:fld>
            <a:endParaRPr lang="en-US" dirty="0"/>
          </a:p>
        </p:txBody>
      </p:sp>
      <p:sp>
        <p:nvSpPr>
          <p:cNvPr id="41472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409134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200" b="1" smtClean="0">
                <a:solidFill>
                  <a:schemeClr val="tx2">
                    <a:lumMod val="7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>
              <a:defRPr/>
            </a:pPr>
            <a:r>
              <a:rPr lang="en-US" smtClean="0"/>
              <a:t>Sistema Digestivo Humano</a:t>
            </a:r>
            <a:endParaRPr lang="en-US" dirty="0"/>
          </a:p>
        </p:txBody>
      </p:sp>
      <p:sp>
        <p:nvSpPr>
          <p:cNvPr id="41472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409134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1" smtClean="0">
                <a:solidFill>
                  <a:schemeClr val="tx2">
                    <a:lumMod val="7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>
              <a:defRPr/>
            </a:pPr>
            <a:r>
              <a:rPr lang="en-US" smtClean="0"/>
              <a:t>1</a:t>
            </a:r>
            <a:endParaRPr lang="en-US" dirty="0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810" r:id="rId1"/>
    <p:sldLayoutId id="2147483811" r:id="rId2"/>
    <p:sldLayoutId id="2147483812" r:id="rId3"/>
    <p:sldLayoutId id="2147483813" r:id="rId4"/>
    <p:sldLayoutId id="2147483814" r:id="rId5"/>
    <p:sldLayoutId id="2147483815" r:id="rId6"/>
    <p:sldLayoutId id="2147483816" r:id="rId7"/>
    <p:sldLayoutId id="2147483817" r:id="rId8"/>
    <p:sldLayoutId id="2147483818" r:id="rId9"/>
    <p:sldLayoutId id="2147483819" r:id="rId10"/>
    <p:sldLayoutId id="2147483820" r:id="rId11"/>
  </p:sldLayoutIdLst>
  <p:timing>
    <p:tnLst>
      <p:par>
        <p:cTn id="1" dur="indefinite" restart="never" nodeType="tmRoot"/>
      </p:par>
    </p:tnLst>
  </p:timing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 b="1" cap="none" spc="0">
          <a:ln w="12700">
            <a:solidFill>
              <a:schemeClr val="tx2">
                <a:satMod val="155000"/>
              </a:schemeClr>
            </a:solidFill>
            <a:prstDash val="solid"/>
          </a:ln>
          <a:solidFill>
            <a:schemeClr val="bg2">
              <a:tint val="85000"/>
              <a:satMod val="155000"/>
            </a:schemeClr>
          </a:solidFill>
          <a:effectLst>
            <a:outerShdw blurRad="41275" dist="20320" dir="18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FFCC00"/>
        </a:buClr>
        <a:buSzPct val="75000"/>
        <a:buFont typeface="Wingdings" pitchFamily="2" charset="2"/>
        <a:buChar char="n"/>
        <a:defRPr kumimoji="1"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FFCC00"/>
        </a:buClr>
        <a:buSzPct val="75000"/>
        <a:buFont typeface="Wingdings" pitchFamily="2" charset="2"/>
        <a:buChar char="n"/>
        <a:defRPr kumimoji="1"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FFCC00"/>
        </a:buClr>
        <a:buSzPct val="75000"/>
        <a:buFont typeface="Wingdings" pitchFamily="2" charset="2"/>
        <a:buChar char="n"/>
        <a:defRPr kumimoji="1"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562100" indent="-228600" algn="l" rtl="0" eaLnBrk="0" fontAlgn="base" hangingPunct="0">
        <a:spcBef>
          <a:spcPct val="20000"/>
        </a:spcBef>
        <a:spcAft>
          <a:spcPct val="0"/>
        </a:spcAft>
        <a:buClr>
          <a:srgbClr val="FFCC00"/>
        </a:buClr>
        <a:buSzPct val="75000"/>
        <a:buFont typeface="Wingdings" pitchFamily="2" charset="2"/>
        <a:buChar char="n"/>
        <a:defRPr kumimoji="1"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1981200" indent="-228600" algn="l" rtl="0" eaLnBrk="0" fontAlgn="base" hangingPunct="0">
        <a:spcBef>
          <a:spcPct val="20000"/>
        </a:spcBef>
        <a:spcAft>
          <a:spcPct val="0"/>
        </a:spcAft>
        <a:buClr>
          <a:srgbClr val="FFCC00"/>
        </a:buClr>
        <a:buSzPct val="75000"/>
        <a:buFont typeface="Wingdings" pitchFamily="2" charset="2"/>
        <a:buChar char="n"/>
        <a:defRPr kumimoji="1"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438400" indent="-228600" algn="l" rtl="0" eaLnBrk="0" fontAlgn="base" hangingPunct="0">
        <a:spcBef>
          <a:spcPct val="20000"/>
        </a:spcBef>
        <a:spcAft>
          <a:spcPct val="0"/>
        </a:spcAft>
        <a:buClr>
          <a:srgbClr val="FFCC00"/>
        </a:buClr>
        <a:buSzPct val="75000"/>
        <a:buFont typeface="Wingdings" pitchFamily="2" charset="2"/>
        <a:buChar char="n"/>
        <a:defRPr kumimoji="1"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895600" indent="-228600" algn="l" rtl="0" eaLnBrk="0" fontAlgn="base" hangingPunct="0">
        <a:spcBef>
          <a:spcPct val="20000"/>
        </a:spcBef>
        <a:spcAft>
          <a:spcPct val="0"/>
        </a:spcAft>
        <a:buClr>
          <a:srgbClr val="FFCC00"/>
        </a:buClr>
        <a:buSzPct val="75000"/>
        <a:buFont typeface="Wingdings" pitchFamily="2" charset="2"/>
        <a:buChar char="n"/>
        <a:defRPr kumimoji="1"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352800" indent="-228600" algn="l" rtl="0" eaLnBrk="0" fontAlgn="base" hangingPunct="0">
        <a:spcBef>
          <a:spcPct val="20000"/>
        </a:spcBef>
        <a:spcAft>
          <a:spcPct val="0"/>
        </a:spcAft>
        <a:buClr>
          <a:srgbClr val="FFCC00"/>
        </a:buClr>
        <a:buSzPct val="75000"/>
        <a:buFont typeface="Wingdings" pitchFamily="2" charset="2"/>
        <a:buChar char="n"/>
        <a:defRPr kumimoji="1"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10000" indent="-228600" algn="l" rtl="0" eaLnBrk="0" fontAlgn="base" hangingPunct="0">
        <a:spcBef>
          <a:spcPct val="20000"/>
        </a:spcBef>
        <a:spcAft>
          <a:spcPct val="0"/>
        </a:spcAft>
        <a:buClr>
          <a:srgbClr val="FFCC00"/>
        </a:buClr>
        <a:buSzPct val="75000"/>
        <a:buFont typeface="Wingdings" pitchFamily="2" charset="2"/>
        <a:buChar char="n"/>
        <a:defRPr kumimoji="1"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images.google.pt/imgres?imgurl=http://recursos.cnice.mec.es/biosfera/profesor/animaciones/Estomago.gif&amp;imgrefurl=http://recursos.cnice.mec.es/biosfera/profesor/recursos_animaciones.htm&amp;h=220&amp;w=250&amp;sz=64&amp;tbnid=eZ2Ol1Ap0KkJ:&amp;tbnh=93&amp;tbnw=106&amp;hl=pt-PT&amp;start=33&amp;prev=/images?q=est%C3%B4mago&amp;start=20&amp;svnum=10&amp;hl=pt-PT&amp;lr=&amp;sa=N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gif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gif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hyperlink" Target="http://recursos.cnice.mec.es/biosfera/profesor/animaciones/Deglucion.gif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6" name="Text Box 4"/>
          <p:cNvSpPr txBox="1">
            <a:spLocks noChangeArrowheads="1"/>
          </p:cNvSpPr>
          <p:nvPr/>
        </p:nvSpPr>
        <p:spPr bwMode="auto">
          <a:xfrm>
            <a:off x="3707904" y="3933056"/>
            <a:ext cx="468153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GB" b="1" dirty="0" err="1">
                <a:solidFill>
                  <a:schemeClr val="bg1">
                    <a:lumMod val="60000"/>
                    <a:lumOff val="40000"/>
                  </a:schemeClr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Ciências</a:t>
            </a:r>
            <a:r>
              <a:rPr lang="en-GB" b="1" dirty="0">
                <a:solidFill>
                  <a:schemeClr val="bg1">
                    <a:lumMod val="60000"/>
                    <a:lumOff val="40000"/>
                  </a:schemeClr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 da </a:t>
            </a:r>
            <a:r>
              <a:rPr lang="en-GB" b="1" dirty="0" err="1">
                <a:solidFill>
                  <a:schemeClr val="bg1">
                    <a:lumMod val="60000"/>
                    <a:lumOff val="40000"/>
                  </a:schemeClr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Natureza</a:t>
            </a:r>
            <a:r>
              <a:rPr lang="en-GB" b="1" dirty="0">
                <a:solidFill>
                  <a:schemeClr val="bg1">
                    <a:lumMod val="60000"/>
                    <a:lumOff val="40000"/>
                  </a:schemeClr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 6º </a:t>
            </a:r>
            <a:r>
              <a:rPr lang="en-GB" b="1" dirty="0" err="1">
                <a:solidFill>
                  <a:schemeClr val="bg1">
                    <a:lumMod val="60000"/>
                    <a:lumOff val="40000"/>
                  </a:schemeClr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Ano</a:t>
            </a:r>
            <a:endParaRPr lang="en-GB" b="1" dirty="0">
              <a:solidFill>
                <a:schemeClr val="bg1">
                  <a:lumMod val="60000"/>
                  <a:lumOff val="40000"/>
                </a:schemeClr>
              </a:solidFill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pt-PT" dirty="0" smtClean="0"/>
              <a:t>Sistema Digestivo Humano</a:t>
            </a:r>
            <a:endParaRPr lang="pt-PT" dirty="0"/>
          </a:p>
        </p:txBody>
      </p:sp>
      <p:sp>
        <p:nvSpPr>
          <p:cNvPr id="4" name="CaixaDeTexto 3"/>
          <p:cNvSpPr txBox="1"/>
          <p:nvPr/>
        </p:nvSpPr>
        <p:spPr>
          <a:xfrm>
            <a:off x="107504" y="5877272"/>
            <a:ext cx="201622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pt-PT" sz="16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Docentes</a:t>
            </a:r>
            <a:r>
              <a:rPr lang="pt-PT" sz="12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: </a:t>
            </a:r>
          </a:p>
          <a:p>
            <a:pPr algn="just">
              <a:lnSpc>
                <a:spcPct val="150000"/>
              </a:lnSpc>
            </a:pPr>
            <a:r>
              <a:rPr lang="pt-PT" sz="12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Constança Pinto</a:t>
            </a:r>
          </a:p>
          <a:p>
            <a:pPr algn="just">
              <a:lnSpc>
                <a:spcPct val="150000"/>
              </a:lnSpc>
            </a:pPr>
            <a:r>
              <a:rPr lang="pt-PT" sz="12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Mariana Casanova</a:t>
            </a:r>
            <a:endParaRPr lang="pt-PT" sz="12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Sistema Digestivo Humano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z="3200" dirty="0" smtClean="0"/>
              <a:t>No estômago…</a:t>
            </a:r>
            <a:endParaRPr lang="pt-PT" sz="3200" dirty="0"/>
          </a:p>
        </p:txBody>
      </p:sp>
      <p:pic>
        <p:nvPicPr>
          <p:cNvPr id="8" name="Picture 7" descr="estomago_1">
            <a:hlinkClick r:id="rId2"/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7" y="1412775"/>
            <a:ext cx="2500211" cy="2500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22" descr="Estomago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4016722"/>
            <a:ext cx="2500211" cy="22007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 Box 8"/>
          <p:cNvSpPr txBox="1">
            <a:spLocks noChangeArrowheads="1"/>
          </p:cNvSpPr>
          <p:nvPr/>
        </p:nvSpPr>
        <p:spPr bwMode="auto">
          <a:xfrm>
            <a:off x="3635375" y="1557338"/>
            <a:ext cx="5508625" cy="17851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lnSpc>
                <a:spcPct val="150000"/>
              </a:lnSpc>
              <a:spcBef>
                <a:spcPct val="50000"/>
              </a:spcBef>
            </a:pPr>
            <a:r>
              <a:rPr lang="pt-PT" sz="2000" b="1" u="sng" dirty="0">
                <a:solidFill>
                  <a:schemeClr val="bg2"/>
                </a:solidFill>
                <a:latin typeface="+mj-lt"/>
              </a:rPr>
              <a:t>Os movimentos peristálticos</a:t>
            </a:r>
          </a:p>
          <a:p>
            <a:pPr algn="ctr">
              <a:lnSpc>
                <a:spcPct val="150000"/>
              </a:lnSpc>
              <a:spcBef>
                <a:spcPct val="50000"/>
              </a:spcBef>
            </a:pPr>
            <a:r>
              <a:rPr lang="pt-PT" sz="2000" b="1" dirty="0">
                <a:solidFill>
                  <a:schemeClr val="bg2"/>
                </a:solidFill>
                <a:latin typeface="+mj-lt"/>
              </a:rPr>
              <a:t>+</a:t>
            </a:r>
          </a:p>
          <a:p>
            <a:pPr algn="ctr">
              <a:lnSpc>
                <a:spcPct val="150000"/>
              </a:lnSpc>
              <a:spcBef>
                <a:spcPct val="50000"/>
              </a:spcBef>
            </a:pPr>
            <a:r>
              <a:rPr lang="pt-PT" sz="2000" b="1" u="sng" dirty="0">
                <a:solidFill>
                  <a:schemeClr val="bg2"/>
                </a:solidFill>
                <a:latin typeface="+mj-lt"/>
              </a:rPr>
              <a:t>Suco gástrico</a:t>
            </a:r>
          </a:p>
        </p:txBody>
      </p:sp>
      <p:sp>
        <p:nvSpPr>
          <p:cNvPr id="12" name="AutoShape 9"/>
          <p:cNvSpPr>
            <a:spLocks noChangeArrowheads="1"/>
          </p:cNvSpPr>
          <p:nvPr/>
        </p:nvSpPr>
        <p:spPr bwMode="auto">
          <a:xfrm>
            <a:off x="6120605" y="4437112"/>
            <a:ext cx="576263" cy="1008062"/>
          </a:xfrm>
          <a:prstGeom prst="downArrow">
            <a:avLst>
              <a:gd name="adj1" fmla="val 50000"/>
              <a:gd name="adj2" fmla="val 43733"/>
            </a:avLst>
          </a:prstGeom>
          <a:solidFill>
            <a:srgbClr val="FF0000"/>
          </a:solidFill>
          <a:ln w="12700" cap="sq">
            <a:solidFill>
              <a:srgbClr val="FF0000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t-PT"/>
          </a:p>
        </p:txBody>
      </p:sp>
      <p:sp>
        <p:nvSpPr>
          <p:cNvPr id="13" name="Text Box 11"/>
          <p:cNvSpPr txBox="1">
            <a:spLocks noChangeArrowheads="1"/>
          </p:cNvSpPr>
          <p:nvPr/>
        </p:nvSpPr>
        <p:spPr bwMode="auto">
          <a:xfrm>
            <a:off x="3995738" y="3860800"/>
            <a:ext cx="4824412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pt-PT" sz="2000" dirty="0">
                <a:solidFill>
                  <a:schemeClr val="bg2"/>
                </a:solidFill>
                <a:latin typeface="+mj-lt"/>
              </a:rPr>
              <a:t>transformam o bolo alimentar</a:t>
            </a:r>
          </a:p>
        </p:txBody>
      </p:sp>
      <p:sp>
        <p:nvSpPr>
          <p:cNvPr id="14" name="Text Box 13"/>
          <p:cNvSpPr txBox="1">
            <a:spLocks noChangeArrowheads="1"/>
          </p:cNvSpPr>
          <p:nvPr/>
        </p:nvSpPr>
        <p:spPr bwMode="auto">
          <a:xfrm>
            <a:off x="6659562" y="4659883"/>
            <a:ext cx="1584325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pt-PT" sz="2000" dirty="0">
                <a:solidFill>
                  <a:schemeClr val="bg2"/>
                </a:solidFill>
                <a:latin typeface="+mj-lt"/>
              </a:rPr>
              <a:t>3 horas</a:t>
            </a:r>
          </a:p>
        </p:txBody>
      </p:sp>
      <p:sp>
        <p:nvSpPr>
          <p:cNvPr id="15" name="Text Box 10"/>
          <p:cNvSpPr txBox="1">
            <a:spLocks noChangeArrowheads="1"/>
          </p:cNvSpPr>
          <p:nvPr/>
        </p:nvSpPr>
        <p:spPr bwMode="auto">
          <a:xfrm>
            <a:off x="4140200" y="5514554"/>
            <a:ext cx="4537075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pt-PT" sz="3200" b="1" dirty="0">
                <a:solidFill>
                  <a:schemeClr val="bg2"/>
                </a:solidFill>
                <a:latin typeface="+mj-lt"/>
              </a:rPr>
              <a:t>Quimo</a:t>
            </a:r>
          </a:p>
        </p:txBody>
      </p:sp>
      <p:sp>
        <p:nvSpPr>
          <p:cNvPr id="7" name="Marcador de Posição do Rodapé 6"/>
          <p:cNvSpPr>
            <a:spLocks noGrp="1"/>
          </p:cNvSpPr>
          <p:nvPr>
            <p:ph type="ftr" sz="quarter" idx="11"/>
          </p:nvPr>
        </p:nvSpPr>
        <p:spPr>
          <a:xfrm>
            <a:off x="3124200" y="6409134"/>
            <a:ext cx="2895600" cy="476250"/>
          </a:xfrm>
        </p:spPr>
        <p:txBody>
          <a:bodyPr/>
          <a:lstStyle/>
          <a:p>
            <a:pPr>
              <a:defRPr/>
            </a:pPr>
            <a:r>
              <a:rPr lang="en-US" smtClean="0"/>
              <a:t>Sistema Digestivo Humano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60654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20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6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smtClean="0"/>
              <a:t>No intestino delgado…</a:t>
            </a:r>
            <a:endParaRPr lang="pt-PT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0" y="1340768"/>
            <a:ext cx="9144000" cy="4896544"/>
          </a:xfrm>
        </p:spPr>
        <p:txBody>
          <a:bodyPr/>
          <a:lstStyle/>
          <a:p>
            <a:pPr marL="0" indent="0">
              <a:buNone/>
            </a:pPr>
            <a:endParaRPr lang="pt-PT" dirty="0"/>
          </a:p>
        </p:txBody>
      </p:sp>
      <p:pic>
        <p:nvPicPr>
          <p:cNvPr id="7" name="Picture 4" descr="Digestion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1989138"/>
            <a:ext cx="3032740" cy="3390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 Box 5"/>
          <p:cNvSpPr txBox="1">
            <a:spLocks noChangeArrowheads="1"/>
          </p:cNvSpPr>
          <p:nvPr/>
        </p:nvSpPr>
        <p:spPr bwMode="auto">
          <a:xfrm>
            <a:off x="179388" y="5445125"/>
            <a:ext cx="3600450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pt-PT" sz="2000" dirty="0">
                <a:solidFill>
                  <a:schemeClr val="bg2"/>
                </a:solidFill>
                <a:latin typeface="+mj-lt"/>
              </a:rPr>
              <a:t>O Quimo sai do estômago e entra no intestino delgado</a:t>
            </a:r>
          </a:p>
        </p:txBody>
      </p:sp>
      <p:sp>
        <p:nvSpPr>
          <p:cNvPr id="9" name="Text Box 6"/>
          <p:cNvSpPr txBox="1">
            <a:spLocks noChangeArrowheads="1"/>
          </p:cNvSpPr>
          <p:nvPr/>
        </p:nvSpPr>
        <p:spPr bwMode="auto">
          <a:xfrm>
            <a:off x="3779838" y="1989138"/>
            <a:ext cx="4824412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pt-PT" sz="2000" dirty="0">
                <a:solidFill>
                  <a:schemeClr val="bg2"/>
                </a:solidFill>
                <a:latin typeface="+mj-lt"/>
              </a:rPr>
              <a:t>O fígado produz</a:t>
            </a:r>
            <a:r>
              <a:rPr lang="pt-PT" sz="2000" dirty="0">
                <a:latin typeface="+mj-lt"/>
              </a:rPr>
              <a:t>  </a:t>
            </a:r>
            <a:r>
              <a:rPr lang="pt-PT" sz="2000" b="1" u="sng" dirty="0">
                <a:solidFill>
                  <a:schemeClr val="bg2"/>
                </a:solidFill>
                <a:latin typeface="+mj-lt"/>
              </a:rPr>
              <a:t>a bílis</a:t>
            </a:r>
          </a:p>
        </p:txBody>
      </p:sp>
      <p:sp>
        <p:nvSpPr>
          <p:cNvPr id="10" name="Line 8"/>
          <p:cNvSpPr>
            <a:spLocks noChangeShapeType="1"/>
          </p:cNvSpPr>
          <p:nvPr/>
        </p:nvSpPr>
        <p:spPr bwMode="auto">
          <a:xfrm flipV="1">
            <a:off x="2124075" y="2189002"/>
            <a:ext cx="2707748" cy="376398"/>
          </a:xfrm>
          <a:prstGeom prst="line">
            <a:avLst/>
          </a:prstGeom>
          <a:noFill/>
          <a:ln w="50800" cap="sq">
            <a:solidFill>
              <a:schemeClr val="bg2"/>
            </a:solidFill>
            <a:round/>
            <a:headEnd type="triangl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pt-PT"/>
          </a:p>
        </p:txBody>
      </p:sp>
      <p:sp>
        <p:nvSpPr>
          <p:cNvPr id="11" name="Line 9"/>
          <p:cNvSpPr>
            <a:spLocks noChangeShapeType="1"/>
          </p:cNvSpPr>
          <p:nvPr/>
        </p:nvSpPr>
        <p:spPr bwMode="auto">
          <a:xfrm flipV="1">
            <a:off x="1476375" y="2446338"/>
            <a:ext cx="5471889" cy="622300"/>
          </a:xfrm>
          <a:prstGeom prst="line">
            <a:avLst/>
          </a:prstGeom>
          <a:noFill/>
          <a:ln w="50800" cap="sq">
            <a:solidFill>
              <a:schemeClr val="bg2"/>
            </a:solidFill>
            <a:round/>
            <a:headEnd type="triangl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pt-PT"/>
          </a:p>
        </p:txBody>
      </p:sp>
      <p:sp>
        <p:nvSpPr>
          <p:cNvPr id="12" name="Line 10"/>
          <p:cNvSpPr>
            <a:spLocks noChangeShapeType="1"/>
          </p:cNvSpPr>
          <p:nvPr/>
        </p:nvSpPr>
        <p:spPr bwMode="auto">
          <a:xfrm>
            <a:off x="1835149" y="3860800"/>
            <a:ext cx="2616778" cy="9236"/>
          </a:xfrm>
          <a:prstGeom prst="line">
            <a:avLst/>
          </a:prstGeom>
          <a:noFill/>
          <a:ln w="50800" cap="sq">
            <a:solidFill>
              <a:schemeClr val="bg2"/>
            </a:solidFill>
            <a:round/>
            <a:headEnd type="triangl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pt-PT"/>
          </a:p>
        </p:txBody>
      </p:sp>
      <p:sp>
        <p:nvSpPr>
          <p:cNvPr id="13" name="Text Box 11"/>
          <p:cNvSpPr txBox="1">
            <a:spLocks noChangeArrowheads="1"/>
          </p:cNvSpPr>
          <p:nvPr/>
        </p:nvSpPr>
        <p:spPr bwMode="auto">
          <a:xfrm>
            <a:off x="3779836" y="3680959"/>
            <a:ext cx="4608513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pt-PT" sz="2000" dirty="0">
                <a:solidFill>
                  <a:schemeClr val="bg2"/>
                </a:solidFill>
                <a:latin typeface="+mj-lt"/>
              </a:rPr>
              <a:t>O pâncreas segrega</a:t>
            </a:r>
            <a:r>
              <a:rPr lang="pt-PT" sz="2000" dirty="0">
                <a:latin typeface="+mj-lt"/>
              </a:rPr>
              <a:t> </a:t>
            </a:r>
            <a:r>
              <a:rPr lang="pt-PT" sz="2000" dirty="0">
                <a:solidFill>
                  <a:schemeClr val="bg2"/>
                </a:solidFill>
                <a:latin typeface="+mj-lt"/>
              </a:rPr>
              <a:t>o</a:t>
            </a:r>
            <a:r>
              <a:rPr lang="pt-PT" sz="2000" dirty="0">
                <a:latin typeface="+mj-lt"/>
              </a:rPr>
              <a:t> </a:t>
            </a:r>
            <a:r>
              <a:rPr lang="pt-PT" sz="2000" b="1" u="sng" dirty="0">
                <a:solidFill>
                  <a:schemeClr val="bg2"/>
                </a:solidFill>
                <a:latin typeface="+mj-lt"/>
              </a:rPr>
              <a:t>suco pancreático</a:t>
            </a:r>
          </a:p>
        </p:txBody>
      </p:sp>
      <p:sp>
        <p:nvSpPr>
          <p:cNvPr id="14" name="Line 12"/>
          <p:cNvSpPr>
            <a:spLocks noChangeShapeType="1"/>
          </p:cNvSpPr>
          <p:nvPr/>
        </p:nvSpPr>
        <p:spPr bwMode="auto">
          <a:xfrm>
            <a:off x="1258888" y="3860800"/>
            <a:ext cx="4105275" cy="431800"/>
          </a:xfrm>
          <a:prstGeom prst="line">
            <a:avLst/>
          </a:prstGeom>
          <a:noFill/>
          <a:ln w="50800" cap="sq">
            <a:solidFill>
              <a:schemeClr val="bg2"/>
            </a:solidFill>
            <a:round/>
            <a:headEnd type="triangl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pt-PT"/>
          </a:p>
        </p:txBody>
      </p:sp>
      <p:sp>
        <p:nvSpPr>
          <p:cNvPr id="15" name="Line 13"/>
          <p:cNvSpPr>
            <a:spLocks noChangeShapeType="1"/>
          </p:cNvSpPr>
          <p:nvPr/>
        </p:nvSpPr>
        <p:spPr bwMode="auto">
          <a:xfrm>
            <a:off x="827088" y="4652963"/>
            <a:ext cx="2700337" cy="431800"/>
          </a:xfrm>
          <a:prstGeom prst="line">
            <a:avLst/>
          </a:prstGeom>
          <a:noFill/>
          <a:ln w="50800" cap="sq">
            <a:solidFill>
              <a:schemeClr val="bg2"/>
            </a:solidFill>
            <a:round/>
            <a:headEnd type="triangl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pt-PT"/>
          </a:p>
        </p:txBody>
      </p:sp>
      <p:sp>
        <p:nvSpPr>
          <p:cNvPr id="16" name="Text Box 14"/>
          <p:cNvSpPr txBox="1">
            <a:spLocks noChangeArrowheads="1"/>
          </p:cNvSpPr>
          <p:nvPr/>
        </p:nvSpPr>
        <p:spPr bwMode="auto">
          <a:xfrm>
            <a:off x="5580063" y="2717800"/>
            <a:ext cx="8636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pt-PT" sz="4000" b="1" dirty="0"/>
              <a:t>+</a:t>
            </a:r>
          </a:p>
        </p:txBody>
      </p:sp>
      <p:sp>
        <p:nvSpPr>
          <p:cNvPr id="17" name="Text Box 15"/>
          <p:cNvSpPr txBox="1">
            <a:spLocks noChangeArrowheads="1"/>
          </p:cNvSpPr>
          <p:nvPr/>
        </p:nvSpPr>
        <p:spPr bwMode="auto">
          <a:xfrm>
            <a:off x="5569817" y="4467225"/>
            <a:ext cx="8636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pt-PT" sz="4000" b="1" dirty="0"/>
              <a:t>+</a:t>
            </a:r>
          </a:p>
        </p:txBody>
      </p:sp>
      <p:sp>
        <p:nvSpPr>
          <p:cNvPr id="18" name="Text Box 16"/>
          <p:cNvSpPr txBox="1">
            <a:spLocks noChangeArrowheads="1"/>
          </p:cNvSpPr>
          <p:nvPr/>
        </p:nvSpPr>
        <p:spPr bwMode="auto">
          <a:xfrm>
            <a:off x="2484438" y="4941888"/>
            <a:ext cx="4067175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pt-PT" sz="2000" b="1" u="sng" dirty="0">
                <a:solidFill>
                  <a:schemeClr val="bg2"/>
                </a:solidFill>
                <a:latin typeface="+mj-lt"/>
              </a:rPr>
              <a:t>Suco intestinal</a:t>
            </a:r>
          </a:p>
        </p:txBody>
      </p:sp>
      <p:sp>
        <p:nvSpPr>
          <p:cNvPr id="19" name="Text Box 17"/>
          <p:cNvSpPr txBox="1">
            <a:spLocks noChangeArrowheads="1"/>
          </p:cNvSpPr>
          <p:nvPr/>
        </p:nvSpPr>
        <p:spPr bwMode="auto">
          <a:xfrm>
            <a:off x="4067175" y="5242212"/>
            <a:ext cx="8636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pt-PT" sz="4000" b="1" dirty="0"/>
              <a:t>+</a:t>
            </a:r>
          </a:p>
        </p:txBody>
      </p:sp>
      <p:sp>
        <p:nvSpPr>
          <p:cNvPr id="20" name="AutoShape 19"/>
          <p:cNvSpPr>
            <a:spLocks noChangeArrowheads="1"/>
          </p:cNvSpPr>
          <p:nvPr/>
        </p:nvSpPr>
        <p:spPr bwMode="auto">
          <a:xfrm rot="16200000">
            <a:off x="5795962" y="5229226"/>
            <a:ext cx="576263" cy="1008062"/>
          </a:xfrm>
          <a:prstGeom prst="downArrow">
            <a:avLst>
              <a:gd name="adj1" fmla="val 50000"/>
              <a:gd name="adj2" fmla="val 43733"/>
            </a:avLst>
          </a:prstGeom>
          <a:solidFill>
            <a:srgbClr val="FF0000"/>
          </a:solidFill>
          <a:ln w="12700" cap="sq">
            <a:solidFill>
              <a:srgbClr val="FF0000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t-PT"/>
          </a:p>
        </p:txBody>
      </p:sp>
      <p:sp>
        <p:nvSpPr>
          <p:cNvPr id="21" name="Text Box 20"/>
          <p:cNvSpPr txBox="1">
            <a:spLocks noChangeArrowheads="1"/>
          </p:cNvSpPr>
          <p:nvPr/>
        </p:nvSpPr>
        <p:spPr bwMode="auto">
          <a:xfrm>
            <a:off x="6192838" y="5434954"/>
            <a:ext cx="2411412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pt-PT" sz="3200" b="1" u="sng" dirty="0">
                <a:solidFill>
                  <a:schemeClr val="bg2"/>
                </a:solidFill>
                <a:latin typeface="+mj-lt"/>
              </a:rPr>
              <a:t>Quilo</a:t>
            </a:r>
          </a:p>
        </p:txBody>
      </p:sp>
      <p:sp>
        <p:nvSpPr>
          <p:cNvPr id="22" name="Text Box 18"/>
          <p:cNvSpPr txBox="1">
            <a:spLocks noChangeArrowheads="1"/>
          </p:cNvSpPr>
          <p:nvPr/>
        </p:nvSpPr>
        <p:spPr bwMode="auto">
          <a:xfrm>
            <a:off x="3264477" y="5799068"/>
            <a:ext cx="237490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pt-PT" b="1" u="sng" dirty="0">
                <a:solidFill>
                  <a:schemeClr val="bg2"/>
                </a:solidFill>
                <a:latin typeface="+mn-lt"/>
              </a:rPr>
              <a:t>Quimo</a:t>
            </a:r>
          </a:p>
        </p:txBody>
      </p:sp>
      <p:sp>
        <p:nvSpPr>
          <p:cNvPr id="24" name="Marcador de Posição do Rodapé 23"/>
          <p:cNvSpPr>
            <a:spLocks noGrp="1"/>
          </p:cNvSpPr>
          <p:nvPr>
            <p:ph type="ftr" sz="quarter" idx="11"/>
          </p:nvPr>
        </p:nvSpPr>
        <p:spPr>
          <a:xfrm>
            <a:off x="3124200" y="6409134"/>
            <a:ext cx="2895600" cy="476250"/>
          </a:xfrm>
        </p:spPr>
        <p:txBody>
          <a:bodyPr/>
          <a:lstStyle/>
          <a:p>
            <a:pPr>
              <a:defRPr/>
            </a:pPr>
            <a:r>
              <a:rPr lang="en-US" smtClean="0"/>
              <a:t>Sistema Digestivo Humano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9943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z="3200" dirty="0" smtClean="0"/>
              <a:t>O que acontece no intestino delgado?</a:t>
            </a:r>
            <a:endParaRPr lang="pt-PT" sz="3200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179512" y="1412776"/>
            <a:ext cx="8856984" cy="4632920"/>
          </a:xfrm>
        </p:spPr>
        <p:txBody>
          <a:bodyPr/>
          <a:lstStyle/>
          <a:p>
            <a:endParaRPr lang="pt-PT" dirty="0"/>
          </a:p>
        </p:txBody>
      </p:sp>
      <p:pic>
        <p:nvPicPr>
          <p:cNvPr id="7" name="Picture 4" descr="intestedelgad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1916113"/>
            <a:ext cx="3816350" cy="335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 Box 5"/>
          <p:cNvSpPr txBox="1">
            <a:spLocks noChangeArrowheads="1"/>
          </p:cNvSpPr>
          <p:nvPr/>
        </p:nvSpPr>
        <p:spPr bwMode="auto">
          <a:xfrm>
            <a:off x="323850" y="5589588"/>
            <a:ext cx="3743325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pt-PT" sz="2000" dirty="0">
                <a:solidFill>
                  <a:schemeClr val="bg2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Vilosidades intestinais</a:t>
            </a:r>
          </a:p>
        </p:txBody>
      </p:sp>
      <p:sp>
        <p:nvSpPr>
          <p:cNvPr id="9" name="Line 6"/>
          <p:cNvSpPr>
            <a:spLocks noChangeShapeType="1"/>
          </p:cNvSpPr>
          <p:nvPr/>
        </p:nvSpPr>
        <p:spPr bwMode="auto">
          <a:xfrm flipV="1">
            <a:off x="2060425" y="2319185"/>
            <a:ext cx="2736850" cy="1223963"/>
          </a:xfrm>
          <a:prstGeom prst="line">
            <a:avLst/>
          </a:prstGeom>
          <a:noFill/>
          <a:ln w="50800" cap="sq">
            <a:solidFill>
              <a:srgbClr val="FF0000"/>
            </a:solidFill>
            <a:round/>
            <a:headEnd type="triangl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pt-PT"/>
          </a:p>
        </p:txBody>
      </p:sp>
      <p:sp>
        <p:nvSpPr>
          <p:cNvPr id="10" name="Text Box 7"/>
          <p:cNvSpPr txBox="1">
            <a:spLocks noChangeArrowheads="1"/>
          </p:cNvSpPr>
          <p:nvPr/>
        </p:nvSpPr>
        <p:spPr bwMode="auto">
          <a:xfrm>
            <a:off x="4562592" y="1916113"/>
            <a:ext cx="4248150" cy="20301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lnSpc>
                <a:spcPct val="150000"/>
              </a:lnSpc>
              <a:spcBef>
                <a:spcPct val="50000"/>
              </a:spcBef>
            </a:pPr>
            <a:r>
              <a:rPr lang="pt-PT" sz="2000" dirty="0">
                <a:solidFill>
                  <a:schemeClr val="bg2"/>
                </a:solidFill>
                <a:latin typeface="+mn-lt"/>
              </a:rPr>
              <a:t>As </a:t>
            </a:r>
            <a:r>
              <a:rPr lang="pt-PT" sz="2000" u="sng" dirty="0">
                <a:solidFill>
                  <a:schemeClr val="bg2"/>
                </a:solidFill>
                <a:latin typeface="+mn-lt"/>
              </a:rPr>
              <a:t>vilosidades intestinais</a:t>
            </a:r>
            <a:r>
              <a:rPr lang="pt-PT" sz="2000" dirty="0">
                <a:solidFill>
                  <a:schemeClr val="bg2"/>
                </a:solidFill>
                <a:latin typeface="+mn-lt"/>
              </a:rPr>
              <a:t>  são saliências em forma de luva.</a:t>
            </a:r>
          </a:p>
          <a:p>
            <a:pPr algn="ctr">
              <a:lnSpc>
                <a:spcPct val="150000"/>
              </a:lnSpc>
              <a:spcBef>
                <a:spcPct val="50000"/>
              </a:spcBef>
            </a:pPr>
            <a:r>
              <a:rPr lang="pt-PT" sz="2000" dirty="0">
                <a:solidFill>
                  <a:schemeClr val="bg2"/>
                </a:solidFill>
                <a:latin typeface="+mn-lt"/>
              </a:rPr>
              <a:t>Aqui são absorvidos os nutrientes simples que constituem o quilo.</a:t>
            </a:r>
          </a:p>
        </p:txBody>
      </p:sp>
      <p:sp>
        <p:nvSpPr>
          <p:cNvPr id="11" name="AutoShape 8"/>
          <p:cNvSpPr>
            <a:spLocks noChangeArrowheads="1"/>
          </p:cNvSpPr>
          <p:nvPr/>
        </p:nvSpPr>
        <p:spPr bwMode="auto">
          <a:xfrm>
            <a:off x="6227763" y="4260850"/>
            <a:ext cx="576262" cy="1008063"/>
          </a:xfrm>
          <a:prstGeom prst="downArrow">
            <a:avLst>
              <a:gd name="adj1" fmla="val 50000"/>
              <a:gd name="adj2" fmla="val 43733"/>
            </a:avLst>
          </a:prstGeom>
          <a:solidFill>
            <a:srgbClr val="FF0000"/>
          </a:solidFill>
          <a:ln w="12700" cap="sq">
            <a:solidFill>
              <a:srgbClr val="FF0000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t-PT"/>
          </a:p>
        </p:txBody>
      </p:sp>
      <p:sp>
        <p:nvSpPr>
          <p:cNvPr id="12" name="Text Box 9"/>
          <p:cNvSpPr txBox="1">
            <a:spLocks noChangeArrowheads="1"/>
          </p:cNvSpPr>
          <p:nvPr/>
        </p:nvSpPr>
        <p:spPr bwMode="auto">
          <a:xfrm>
            <a:off x="4859338" y="5157788"/>
            <a:ext cx="3311525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pt-PT" sz="2800" b="1" u="sng" dirty="0">
                <a:solidFill>
                  <a:schemeClr val="bg2"/>
                </a:solidFill>
                <a:latin typeface="+mj-lt"/>
              </a:rPr>
              <a:t>Sangue</a:t>
            </a:r>
          </a:p>
        </p:txBody>
      </p:sp>
      <p:sp>
        <p:nvSpPr>
          <p:cNvPr id="13" name="Text Box 12"/>
          <p:cNvSpPr txBox="1">
            <a:spLocks noChangeArrowheads="1"/>
          </p:cNvSpPr>
          <p:nvPr/>
        </p:nvSpPr>
        <p:spPr bwMode="auto">
          <a:xfrm>
            <a:off x="6948488" y="4149725"/>
            <a:ext cx="187166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pt-PT" b="1" u="sng" dirty="0">
                <a:solidFill>
                  <a:schemeClr val="bg2"/>
                </a:solidFill>
              </a:rPr>
              <a:t>Absorção</a:t>
            </a:r>
          </a:p>
        </p:txBody>
      </p:sp>
      <p:sp>
        <p:nvSpPr>
          <p:cNvPr id="14" name="Marcador de Posição do Rodapé 13"/>
          <p:cNvSpPr>
            <a:spLocks noGrp="1"/>
          </p:cNvSpPr>
          <p:nvPr>
            <p:ph type="ftr" sz="quarter" idx="11"/>
          </p:nvPr>
        </p:nvSpPr>
        <p:spPr>
          <a:xfrm>
            <a:off x="3124200" y="6409134"/>
            <a:ext cx="2895600" cy="476250"/>
          </a:xfrm>
        </p:spPr>
        <p:txBody>
          <a:bodyPr/>
          <a:lstStyle/>
          <a:p>
            <a:pPr>
              <a:defRPr/>
            </a:pPr>
            <a:r>
              <a:rPr lang="en-US" smtClean="0"/>
              <a:t>Sistema Digestivo Humano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47205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0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1" grpId="0" animBg="1"/>
      <p:bldP spid="1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27584" y="152400"/>
            <a:ext cx="8208912" cy="1066800"/>
          </a:xfrm>
        </p:spPr>
        <p:txBody>
          <a:bodyPr/>
          <a:lstStyle/>
          <a:p>
            <a:r>
              <a:rPr lang="pt-PT" dirty="0" smtClean="0"/>
              <a:t>O que acontece no intestino delgado?</a:t>
            </a:r>
            <a:endParaRPr lang="pt-PT" dirty="0"/>
          </a:p>
        </p:txBody>
      </p:sp>
      <p:pic>
        <p:nvPicPr>
          <p:cNvPr id="6" name="Picture 10" descr="Digitalizar0005 re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634" b="5735"/>
          <a:stretch/>
        </p:blipFill>
        <p:spPr bwMode="auto">
          <a:xfrm>
            <a:off x="1612791" y="1412776"/>
            <a:ext cx="5112568" cy="25393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0" y="4005064"/>
            <a:ext cx="9144000" cy="877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just">
              <a:lnSpc>
                <a:spcPct val="150000"/>
              </a:lnSpc>
              <a:spcBef>
                <a:spcPct val="50000"/>
              </a:spcBef>
            </a:pPr>
            <a:r>
              <a:rPr lang="pt-PT" sz="1700" dirty="0">
                <a:solidFill>
                  <a:schemeClr val="bg2"/>
                </a:solidFill>
                <a:latin typeface="+mj-lt"/>
              </a:rPr>
              <a:t>Durante a </a:t>
            </a:r>
            <a:r>
              <a:rPr lang="pt-PT" sz="1700" u="sng" dirty="0">
                <a:solidFill>
                  <a:schemeClr val="bg2"/>
                </a:solidFill>
                <a:latin typeface="+mj-lt"/>
              </a:rPr>
              <a:t>absorção </a:t>
            </a:r>
            <a:r>
              <a:rPr lang="pt-PT" sz="1700" dirty="0">
                <a:solidFill>
                  <a:schemeClr val="bg2"/>
                </a:solidFill>
                <a:latin typeface="+mj-lt"/>
              </a:rPr>
              <a:t>os nutrientes atravessam as paredes das vilosidades intestinais e entram na corrente sanguínea, para serem distribuídos por todas as células do organismo. </a:t>
            </a:r>
          </a:p>
        </p:txBody>
      </p:sp>
      <p:sp>
        <p:nvSpPr>
          <p:cNvPr id="8" name="AutoShape 7"/>
          <p:cNvSpPr>
            <a:spLocks noChangeArrowheads="1"/>
          </p:cNvSpPr>
          <p:nvPr/>
        </p:nvSpPr>
        <p:spPr bwMode="auto">
          <a:xfrm>
            <a:off x="3779838" y="4905375"/>
            <a:ext cx="431800" cy="504825"/>
          </a:xfrm>
          <a:prstGeom prst="downArrow">
            <a:avLst>
              <a:gd name="adj1" fmla="val 50000"/>
              <a:gd name="adj2" fmla="val 29228"/>
            </a:avLst>
          </a:prstGeom>
          <a:solidFill>
            <a:srgbClr val="FF0000"/>
          </a:solidFill>
          <a:ln w="12700" cap="sq">
            <a:solidFill>
              <a:srgbClr val="FF0000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t-PT"/>
          </a:p>
        </p:txBody>
      </p:sp>
      <p:sp>
        <p:nvSpPr>
          <p:cNvPr id="9" name="Text Box 11"/>
          <p:cNvSpPr txBox="1">
            <a:spLocks noChangeArrowheads="1"/>
          </p:cNvSpPr>
          <p:nvPr/>
        </p:nvSpPr>
        <p:spPr bwMode="auto">
          <a:xfrm>
            <a:off x="4355976" y="4973122"/>
            <a:ext cx="1871662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pt-PT" sz="1800" b="1" u="sng" dirty="0">
                <a:solidFill>
                  <a:schemeClr val="bg2"/>
                </a:solidFill>
                <a:latin typeface="+mj-lt"/>
              </a:rPr>
              <a:t>Assimilação</a:t>
            </a:r>
          </a:p>
        </p:txBody>
      </p:sp>
      <p:sp>
        <p:nvSpPr>
          <p:cNvPr id="10" name="Text Box 14"/>
          <p:cNvSpPr txBox="1">
            <a:spLocks noChangeArrowheads="1"/>
          </p:cNvSpPr>
          <p:nvPr/>
        </p:nvSpPr>
        <p:spPr bwMode="auto">
          <a:xfrm>
            <a:off x="28600" y="5410200"/>
            <a:ext cx="9144000" cy="877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just">
              <a:lnSpc>
                <a:spcPct val="150000"/>
              </a:lnSpc>
              <a:spcBef>
                <a:spcPct val="50000"/>
              </a:spcBef>
            </a:pPr>
            <a:r>
              <a:rPr lang="pt-PT" sz="1700" dirty="0">
                <a:solidFill>
                  <a:schemeClr val="bg2"/>
                </a:solidFill>
                <a:latin typeface="+mj-lt"/>
              </a:rPr>
              <a:t>Quando chegam às células, os nutrientes, são </a:t>
            </a:r>
            <a:r>
              <a:rPr lang="pt-PT" sz="1700" u="sng" dirty="0">
                <a:solidFill>
                  <a:schemeClr val="bg2"/>
                </a:solidFill>
                <a:latin typeface="+mj-lt"/>
              </a:rPr>
              <a:t>assimilados</a:t>
            </a:r>
            <a:r>
              <a:rPr lang="pt-PT" sz="1700" dirty="0">
                <a:solidFill>
                  <a:schemeClr val="bg2"/>
                </a:solidFill>
                <a:latin typeface="+mj-lt"/>
              </a:rPr>
              <a:t>, ou seja, são transformados pelas células na sua própria matéria e fornecem energia.</a:t>
            </a:r>
            <a:endParaRPr lang="pt-PT" sz="1700" dirty="0">
              <a:latin typeface="+mj-lt"/>
            </a:endParaRPr>
          </a:p>
        </p:txBody>
      </p:sp>
      <p:sp>
        <p:nvSpPr>
          <p:cNvPr id="12" name="Marcador de Posição do Rodapé 11"/>
          <p:cNvSpPr>
            <a:spLocks noGrp="1"/>
          </p:cNvSpPr>
          <p:nvPr>
            <p:ph type="ftr" sz="quarter" idx="11"/>
          </p:nvPr>
        </p:nvSpPr>
        <p:spPr>
          <a:xfrm>
            <a:off x="3124200" y="6409134"/>
            <a:ext cx="2895600" cy="476250"/>
          </a:xfrm>
        </p:spPr>
        <p:txBody>
          <a:bodyPr/>
          <a:lstStyle/>
          <a:p>
            <a:pPr>
              <a:defRPr/>
            </a:pPr>
            <a:r>
              <a:rPr lang="en-US" smtClean="0"/>
              <a:t>Sistema Digestivo Humano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69003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 animBg="1"/>
      <p:bldP spid="9" grpId="0"/>
      <p:bldP spid="1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z="3200" dirty="0" smtClean="0"/>
              <a:t>No intestino grosso…</a:t>
            </a:r>
            <a:endParaRPr lang="pt-PT" sz="3200" dirty="0"/>
          </a:p>
        </p:txBody>
      </p:sp>
      <p:pic>
        <p:nvPicPr>
          <p:cNvPr id="6" name="Picture 5" descr="intestgrosso_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41438"/>
            <a:ext cx="2699792" cy="48511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Line 21"/>
          <p:cNvSpPr>
            <a:spLocks noChangeShapeType="1"/>
          </p:cNvSpPr>
          <p:nvPr/>
        </p:nvSpPr>
        <p:spPr bwMode="auto">
          <a:xfrm flipV="1">
            <a:off x="2555875" y="4300537"/>
            <a:ext cx="1024969" cy="824057"/>
          </a:xfrm>
          <a:prstGeom prst="line">
            <a:avLst/>
          </a:prstGeom>
          <a:noFill/>
          <a:ln w="50800" cap="sq">
            <a:solidFill>
              <a:schemeClr val="bg2"/>
            </a:solidFill>
            <a:round/>
            <a:headEnd type="triangl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pt-PT"/>
          </a:p>
        </p:txBody>
      </p:sp>
      <p:sp>
        <p:nvSpPr>
          <p:cNvPr id="8" name="Line 17"/>
          <p:cNvSpPr>
            <a:spLocks noChangeShapeType="1"/>
          </p:cNvSpPr>
          <p:nvPr/>
        </p:nvSpPr>
        <p:spPr bwMode="auto">
          <a:xfrm flipV="1">
            <a:off x="323850" y="2276871"/>
            <a:ext cx="2744509" cy="2591991"/>
          </a:xfrm>
          <a:prstGeom prst="line">
            <a:avLst/>
          </a:prstGeom>
          <a:noFill/>
          <a:ln w="50800" cap="sq">
            <a:solidFill>
              <a:schemeClr val="bg2"/>
            </a:solidFill>
            <a:round/>
            <a:headEnd type="triangl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pt-PT"/>
          </a:p>
        </p:txBody>
      </p:sp>
      <p:sp>
        <p:nvSpPr>
          <p:cNvPr id="9" name="Text Box 18"/>
          <p:cNvSpPr txBox="1">
            <a:spLocks noChangeArrowheads="1"/>
          </p:cNvSpPr>
          <p:nvPr/>
        </p:nvSpPr>
        <p:spPr bwMode="auto">
          <a:xfrm>
            <a:off x="3068359" y="1557338"/>
            <a:ext cx="6075641" cy="19389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just">
              <a:lnSpc>
                <a:spcPct val="150000"/>
              </a:lnSpc>
              <a:spcBef>
                <a:spcPct val="50000"/>
              </a:spcBef>
            </a:pPr>
            <a:r>
              <a:rPr lang="pt-PT" sz="2000" dirty="0">
                <a:solidFill>
                  <a:schemeClr val="bg2"/>
                </a:solidFill>
                <a:latin typeface="+mj-lt"/>
              </a:rPr>
              <a:t>As substâncias que não foram absorvidas passam para o intestino grosso. </a:t>
            </a:r>
            <a:r>
              <a:rPr lang="pt-PT" sz="2000" dirty="0" smtClean="0">
                <a:solidFill>
                  <a:schemeClr val="bg2"/>
                </a:solidFill>
                <a:latin typeface="+mj-lt"/>
              </a:rPr>
              <a:t>Grande </a:t>
            </a:r>
            <a:r>
              <a:rPr lang="pt-PT" sz="2000" dirty="0">
                <a:solidFill>
                  <a:schemeClr val="bg2"/>
                </a:solidFill>
                <a:latin typeface="+mj-lt"/>
              </a:rPr>
              <a:t>parte da água, que ainda existia no Quilo, é absorvida para a corrente sanguínea.</a:t>
            </a:r>
          </a:p>
        </p:txBody>
      </p:sp>
      <p:sp>
        <p:nvSpPr>
          <p:cNvPr id="10" name="Text Box 24"/>
          <p:cNvSpPr txBox="1">
            <a:spLocks noChangeArrowheads="1"/>
          </p:cNvSpPr>
          <p:nvPr/>
        </p:nvSpPr>
        <p:spPr bwMode="auto">
          <a:xfrm>
            <a:off x="3708400" y="3463965"/>
            <a:ext cx="5183188" cy="24006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just">
              <a:lnSpc>
                <a:spcPct val="150000"/>
              </a:lnSpc>
              <a:spcBef>
                <a:spcPct val="50000"/>
              </a:spcBef>
            </a:pPr>
            <a:r>
              <a:rPr lang="pt-PT" sz="2000" dirty="0">
                <a:solidFill>
                  <a:schemeClr val="bg2"/>
                </a:solidFill>
                <a:latin typeface="+mj-lt"/>
              </a:rPr>
              <a:t>No intestino grosso, vivem bactérias que são responsáveis pela formação de vitaminas, como a vitamina K. As bactérias encarregam-se da degradação final do Quilo.</a:t>
            </a:r>
          </a:p>
        </p:txBody>
      </p:sp>
      <p:sp>
        <p:nvSpPr>
          <p:cNvPr id="11" name="AutoShape 26"/>
          <p:cNvSpPr>
            <a:spLocks noChangeArrowheads="1"/>
          </p:cNvSpPr>
          <p:nvPr/>
        </p:nvSpPr>
        <p:spPr bwMode="auto">
          <a:xfrm>
            <a:off x="5940425" y="5371617"/>
            <a:ext cx="431800" cy="504825"/>
          </a:xfrm>
          <a:prstGeom prst="downArrow">
            <a:avLst>
              <a:gd name="adj1" fmla="val 50000"/>
              <a:gd name="adj2" fmla="val 29228"/>
            </a:avLst>
          </a:prstGeom>
          <a:solidFill>
            <a:srgbClr val="FF0000"/>
          </a:solidFill>
          <a:ln w="12700" cap="sq">
            <a:solidFill>
              <a:srgbClr val="FF0000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t-PT"/>
          </a:p>
        </p:txBody>
      </p:sp>
      <p:sp>
        <p:nvSpPr>
          <p:cNvPr id="12" name="Text Box 27"/>
          <p:cNvSpPr txBox="1">
            <a:spLocks noGrp="1" noChangeArrowheads="1"/>
          </p:cNvSpPr>
          <p:nvPr>
            <p:ph idx="1"/>
          </p:nvPr>
        </p:nvSpPr>
        <p:spPr bwMode="auto">
          <a:xfrm>
            <a:off x="5355462" y="5841709"/>
            <a:ext cx="1601726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0" indent="0" algn="ctr">
              <a:spcBef>
                <a:spcPct val="50000"/>
              </a:spcBef>
              <a:buNone/>
            </a:pPr>
            <a:r>
              <a:rPr lang="pt-PT" b="1" u="sng" dirty="0">
                <a:solidFill>
                  <a:schemeClr val="bg2"/>
                </a:solidFill>
              </a:rPr>
              <a:t>Fezes</a:t>
            </a:r>
          </a:p>
        </p:txBody>
      </p:sp>
      <p:sp>
        <p:nvSpPr>
          <p:cNvPr id="14" name="Marcador de Posição do Rodapé 13"/>
          <p:cNvSpPr>
            <a:spLocks noGrp="1"/>
          </p:cNvSpPr>
          <p:nvPr>
            <p:ph type="ftr" sz="quarter" idx="11"/>
          </p:nvPr>
        </p:nvSpPr>
        <p:spPr>
          <a:xfrm>
            <a:off x="3124200" y="6409134"/>
            <a:ext cx="2895600" cy="476250"/>
          </a:xfrm>
        </p:spPr>
        <p:txBody>
          <a:bodyPr/>
          <a:lstStyle/>
          <a:p>
            <a:pPr>
              <a:defRPr/>
            </a:pPr>
            <a:r>
              <a:rPr lang="en-US" smtClean="0"/>
              <a:t>Sistema Digestivo Humano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77544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/>
      <p:bldP spid="10" grpId="0"/>
      <p:bldP spid="11" grpId="0" animBg="1"/>
      <p:bldP spid="1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z="3200" dirty="0" smtClean="0"/>
              <a:t>No intestino grosso…</a:t>
            </a:r>
            <a:endParaRPr lang="pt-PT" sz="3200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0" y="1340768"/>
            <a:ext cx="9144000" cy="4824536"/>
          </a:xfrm>
        </p:spPr>
        <p:txBody>
          <a:bodyPr/>
          <a:lstStyle/>
          <a:p>
            <a:endParaRPr lang="pt-PT" dirty="0"/>
          </a:p>
        </p:txBody>
      </p:sp>
      <p:pic>
        <p:nvPicPr>
          <p:cNvPr id="6" name="Picture 4" descr="colon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351" y="2087898"/>
            <a:ext cx="3810000" cy="381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4283968" y="2565400"/>
            <a:ext cx="4860032" cy="19389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just">
              <a:lnSpc>
                <a:spcPct val="150000"/>
              </a:lnSpc>
              <a:spcBef>
                <a:spcPct val="50000"/>
              </a:spcBef>
            </a:pPr>
            <a:r>
              <a:rPr lang="pt-PT" sz="2000" dirty="0">
                <a:solidFill>
                  <a:schemeClr val="bg2"/>
                </a:solidFill>
                <a:latin typeface="+mj-lt"/>
              </a:rPr>
              <a:t>As fezes vão sendo “empurradas”, devido aos </a:t>
            </a:r>
            <a:r>
              <a:rPr lang="pt-PT" sz="2000" u="sng" dirty="0">
                <a:solidFill>
                  <a:schemeClr val="bg2"/>
                </a:solidFill>
                <a:latin typeface="+mj-lt"/>
              </a:rPr>
              <a:t>movimentos peristálticos</a:t>
            </a:r>
            <a:r>
              <a:rPr lang="pt-PT" sz="2000" dirty="0">
                <a:solidFill>
                  <a:schemeClr val="bg2"/>
                </a:solidFill>
                <a:latin typeface="+mj-lt"/>
              </a:rPr>
              <a:t> do intestino grosso, para o </a:t>
            </a:r>
            <a:r>
              <a:rPr lang="pt-PT" sz="2000" dirty="0" err="1" smtClean="0">
                <a:solidFill>
                  <a:schemeClr val="bg2"/>
                </a:solidFill>
                <a:latin typeface="+mj-lt"/>
              </a:rPr>
              <a:t>reto</a:t>
            </a:r>
            <a:r>
              <a:rPr lang="pt-PT" sz="2000" dirty="0">
                <a:solidFill>
                  <a:schemeClr val="bg2"/>
                </a:solidFill>
                <a:latin typeface="+mj-lt"/>
              </a:rPr>
              <a:t>, sendo finalmente expulsas para o exterior através do ânus.</a:t>
            </a:r>
          </a:p>
        </p:txBody>
      </p:sp>
      <p:sp>
        <p:nvSpPr>
          <p:cNvPr id="9" name="Marcador de Posição do Rodapé 8"/>
          <p:cNvSpPr>
            <a:spLocks noGrp="1"/>
          </p:cNvSpPr>
          <p:nvPr>
            <p:ph type="ftr" sz="quarter" idx="11"/>
          </p:nvPr>
        </p:nvSpPr>
        <p:spPr>
          <a:xfrm>
            <a:off x="3124200" y="6409134"/>
            <a:ext cx="2895600" cy="476250"/>
          </a:xfrm>
        </p:spPr>
        <p:txBody>
          <a:bodyPr/>
          <a:lstStyle/>
          <a:p>
            <a:pPr>
              <a:defRPr/>
            </a:pPr>
            <a:r>
              <a:rPr lang="en-US" smtClean="0"/>
              <a:t>Sistema Digestivo Humano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59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m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921" y="1459955"/>
            <a:ext cx="1524000" cy="1143000"/>
          </a:xfrm>
          <a:prstGeom prst="rect">
            <a:avLst/>
          </a:prstGeom>
        </p:spPr>
      </p:pic>
      <p:pic>
        <p:nvPicPr>
          <p:cNvPr id="9" name="Marcador de Posição de Conteúdo 8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6056" y="3395662"/>
            <a:ext cx="1285875" cy="1371600"/>
          </a:xfrm>
        </p:spPr>
      </p:pic>
      <p:sp>
        <p:nvSpPr>
          <p:cNvPr id="7" name="Título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z="8000" dirty="0" smtClean="0"/>
              <a:t>FIM</a:t>
            </a:r>
            <a:endParaRPr lang="pt-PT" sz="8000" dirty="0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691680" y="2132856"/>
            <a:ext cx="5184775" cy="1477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just">
              <a:lnSpc>
                <a:spcPct val="150000"/>
              </a:lnSpc>
            </a:pPr>
            <a:r>
              <a:rPr kumimoji="1" lang="pt-PT" sz="2000" dirty="0">
                <a:solidFill>
                  <a:schemeClr val="bg2"/>
                </a:solidFill>
                <a:latin typeface="+mj-lt"/>
              </a:rPr>
              <a:t>Como vêm o Sistema Digestivo Humano é muito simples, tem é que se saber cuidar bem dele!!!!</a:t>
            </a:r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>
          <a:xfrm>
            <a:off x="3124200" y="6409134"/>
            <a:ext cx="2895600" cy="476250"/>
          </a:xfrm>
        </p:spPr>
        <p:txBody>
          <a:bodyPr/>
          <a:lstStyle/>
          <a:p>
            <a:pPr>
              <a:defRPr/>
            </a:pPr>
            <a:r>
              <a:rPr lang="en-US" smtClean="0"/>
              <a:t>Sistema Digestivo Humano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8721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t-PT" sz="3600" smtClean="0"/>
              <a:t>O que acontece aos nutrientes depois de ingeridos?</a:t>
            </a:r>
            <a:endParaRPr lang="pt-PT" sz="3600" dirty="0" smtClean="0"/>
          </a:p>
        </p:txBody>
      </p:sp>
      <p:sp>
        <p:nvSpPr>
          <p:cNvPr id="423940" name="Text Box 4"/>
          <p:cNvSpPr txBox="1">
            <a:spLocks noChangeArrowheads="1"/>
          </p:cNvSpPr>
          <p:nvPr/>
        </p:nvSpPr>
        <p:spPr bwMode="auto">
          <a:xfrm>
            <a:off x="0" y="1700213"/>
            <a:ext cx="9144000" cy="4339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just">
              <a:spcBef>
                <a:spcPct val="50000"/>
              </a:spcBef>
            </a:pPr>
            <a:r>
              <a:rPr lang="en-GB" dirty="0" err="1">
                <a:solidFill>
                  <a:schemeClr val="bg2"/>
                </a:solidFill>
                <a:latin typeface="+mj-lt"/>
              </a:rPr>
              <a:t>Em</a:t>
            </a:r>
            <a:r>
              <a:rPr lang="en-GB" dirty="0">
                <a:solidFill>
                  <a:schemeClr val="bg2"/>
                </a:solidFill>
                <a:latin typeface="+mj-lt"/>
              </a:rPr>
              <a:t> </a:t>
            </a:r>
            <a:r>
              <a:rPr lang="en-GB" dirty="0" err="1">
                <a:solidFill>
                  <a:schemeClr val="bg2"/>
                </a:solidFill>
                <a:latin typeface="+mj-lt"/>
              </a:rPr>
              <a:t>todas</a:t>
            </a:r>
            <a:r>
              <a:rPr lang="en-GB" dirty="0">
                <a:solidFill>
                  <a:schemeClr val="bg2"/>
                </a:solidFill>
                <a:latin typeface="+mj-lt"/>
              </a:rPr>
              <a:t> as </a:t>
            </a:r>
            <a:r>
              <a:rPr lang="en-GB" dirty="0" err="1">
                <a:solidFill>
                  <a:schemeClr val="bg2"/>
                </a:solidFill>
                <a:latin typeface="+mj-lt"/>
              </a:rPr>
              <a:t>refeições</a:t>
            </a:r>
            <a:r>
              <a:rPr lang="en-GB" dirty="0">
                <a:solidFill>
                  <a:schemeClr val="bg2"/>
                </a:solidFill>
                <a:latin typeface="+mj-lt"/>
              </a:rPr>
              <a:t> </a:t>
            </a:r>
            <a:r>
              <a:rPr lang="en-GB" dirty="0" err="1">
                <a:solidFill>
                  <a:schemeClr val="bg2"/>
                </a:solidFill>
                <a:latin typeface="+mj-lt"/>
              </a:rPr>
              <a:t>devemos</a:t>
            </a:r>
            <a:r>
              <a:rPr lang="en-GB" dirty="0">
                <a:solidFill>
                  <a:schemeClr val="bg2"/>
                </a:solidFill>
                <a:latin typeface="+mj-lt"/>
              </a:rPr>
              <a:t> comer </a:t>
            </a:r>
            <a:r>
              <a:rPr lang="en-GB" dirty="0" err="1">
                <a:solidFill>
                  <a:schemeClr val="bg2"/>
                </a:solidFill>
                <a:latin typeface="+mj-lt"/>
              </a:rPr>
              <a:t>vários</a:t>
            </a:r>
            <a:r>
              <a:rPr lang="en-GB" dirty="0">
                <a:solidFill>
                  <a:schemeClr val="bg2"/>
                </a:solidFill>
                <a:latin typeface="+mj-lt"/>
              </a:rPr>
              <a:t> </a:t>
            </a:r>
            <a:r>
              <a:rPr lang="en-GB" dirty="0" err="1">
                <a:solidFill>
                  <a:schemeClr val="bg2"/>
                </a:solidFill>
                <a:latin typeface="+mj-lt"/>
              </a:rPr>
              <a:t>tipos</a:t>
            </a:r>
            <a:r>
              <a:rPr lang="en-GB" dirty="0">
                <a:solidFill>
                  <a:schemeClr val="bg2"/>
                </a:solidFill>
                <a:latin typeface="+mj-lt"/>
              </a:rPr>
              <a:t> de</a:t>
            </a:r>
            <a:r>
              <a:rPr lang="en-GB" dirty="0">
                <a:latin typeface="+mj-lt"/>
              </a:rPr>
              <a:t> </a:t>
            </a:r>
            <a:r>
              <a:rPr lang="en-GB" dirty="0" err="1">
                <a:solidFill>
                  <a:schemeClr val="bg2"/>
                </a:solidFill>
                <a:latin typeface="+mj-lt"/>
              </a:rPr>
              <a:t>nutrientes</a:t>
            </a:r>
            <a:r>
              <a:rPr lang="en-GB" dirty="0">
                <a:solidFill>
                  <a:schemeClr val="accent1"/>
                </a:solidFill>
                <a:latin typeface="+mj-lt"/>
              </a:rPr>
              <a:t>:</a:t>
            </a:r>
          </a:p>
          <a:p>
            <a:pPr marL="342900" indent="-342900" algn="l">
              <a:spcBef>
                <a:spcPct val="50000"/>
              </a:spcBef>
              <a:buFont typeface="Times New Roman" pitchFamily="18" charset="0"/>
              <a:buChar char="☻"/>
            </a:pPr>
            <a:r>
              <a:rPr lang="en-GB" b="1" u="sng" dirty="0" err="1">
                <a:solidFill>
                  <a:schemeClr val="bg2"/>
                </a:solidFill>
              </a:rPr>
              <a:t>Glícidos</a:t>
            </a:r>
            <a:endParaRPr lang="en-GB" b="1" u="sng" dirty="0">
              <a:solidFill>
                <a:schemeClr val="bg2"/>
              </a:solidFill>
            </a:endParaRPr>
          </a:p>
          <a:p>
            <a:pPr marL="342900" indent="-342900" algn="l">
              <a:spcBef>
                <a:spcPct val="50000"/>
              </a:spcBef>
              <a:buFont typeface="SimHei" pitchFamily="49" charset="-122"/>
              <a:buChar char="★"/>
            </a:pPr>
            <a:r>
              <a:rPr lang="en-GB" b="1" u="sng" dirty="0" err="1">
                <a:solidFill>
                  <a:schemeClr val="bg2"/>
                </a:solidFill>
              </a:rPr>
              <a:t>Lípidos</a:t>
            </a:r>
            <a:endParaRPr lang="en-GB" b="1" u="sng" dirty="0">
              <a:solidFill>
                <a:schemeClr val="bg2"/>
              </a:solidFill>
            </a:endParaRPr>
          </a:p>
          <a:p>
            <a:pPr marL="342900" indent="-342900" algn="l">
              <a:spcBef>
                <a:spcPct val="50000"/>
              </a:spcBef>
              <a:buFont typeface="Baskerville Old Face" pitchFamily="18" charset="0"/>
              <a:buChar char=""/>
            </a:pPr>
            <a:r>
              <a:rPr lang="en-GB" b="1" u="sng" dirty="0" err="1">
                <a:solidFill>
                  <a:schemeClr val="bg2"/>
                </a:solidFill>
              </a:rPr>
              <a:t>Prótidos</a:t>
            </a:r>
            <a:r>
              <a:rPr lang="en-GB" b="1" u="sng" dirty="0">
                <a:solidFill>
                  <a:schemeClr val="bg2"/>
                </a:solidFill>
              </a:rPr>
              <a:t> </a:t>
            </a:r>
          </a:p>
          <a:p>
            <a:pPr marL="342900" indent="-342900" algn="l">
              <a:spcBef>
                <a:spcPct val="50000"/>
              </a:spcBef>
              <a:buFont typeface="Arial" pitchFamily="34" charset="0"/>
              <a:buChar char="♥"/>
            </a:pPr>
            <a:r>
              <a:rPr lang="en-GB" b="1" u="sng" dirty="0" err="1">
                <a:solidFill>
                  <a:schemeClr val="bg2"/>
                </a:solidFill>
              </a:rPr>
              <a:t>Minerais</a:t>
            </a:r>
            <a:r>
              <a:rPr lang="en-GB" b="1" u="sng" dirty="0">
                <a:solidFill>
                  <a:schemeClr val="bg2"/>
                </a:solidFill>
              </a:rPr>
              <a:t> </a:t>
            </a:r>
          </a:p>
          <a:p>
            <a:pPr marL="342900" indent="-342900" algn="l">
              <a:spcBef>
                <a:spcPct val="50000"/>
              </a:spcBef>
              <a:buFont typeface="Arial Unicode MS" pitchFamily="34" charset="-128"/>
              <a:buChar char="❦"/>
            </a:pPr>
            <a:r>
              <a:rPr lang="en-GB" b="1" u="sng" dirty="0" err="1">
                <a:solidFill>
                  <a:schemeClr val="bg2"/>
                </a:solidFill>
              </a:rPr>
              <a:t>Água</a:t>
            </a:r>
            <a:endParaRPr lang="en-GB" b="1" u="sng" dirty="0">
              <a:solidFill>
                <a:schemeClr val="bg2"/>
              </a:solidFill>
            </a:endParaRPr>
          </a:p>
          <a:p>
            <a:pPr marL="342900" indent="-342900" algn="l">
              <a:spcBef>
                <a:spcPct val="50000"/>
              </a:spcBef>
              <a:buFont typeface="Arial Unicode MS" pitchFamily="34" charset="-128"/>
              <a:buChar char="✿"/>
            </a:pPr>
            <a:r>
              <a:rPr lang="en-GB" b="1" u="sng" dirty="0" err="1">
                <a:solidFill>
                  <a:schemeClr val="bg2"/>
                </a:solidFill>
              </a:rPr>
              <a:t>Vitaminas</a:t>
            </a:r>
            <a:r>
              <a:rPr lang="en-GB" b="1" u="sng" dirty="0">
                <a:solidFill>
                  <a:schemeClr val="bg2"/>
                </a:solidFill>
              </a:rPr>
              <a:t> </a:t>
            </a:r>
          </a:p>
          <a:p>
            <a:pPr marL="342900" indent="-342900" algn="l">
              <a:spcBef>
                <a:spcPct val="50000"/>
              </a:spcBef>
              <a:buFont typeface="Arial Unicode MS" pitchFamily="34" charset="-128"/>
              <a:buChar char="✐"/>
            </a:pPr>
            <a:r>
              <a:rPr lang="en-GB" b="1" u="sng" dirty="0" err="1">
                <a:solidFill>
                  <a:schemeClr val="bg2"/>
                </a:solidFill>
              </a:rPr>
              <a:t>Fibras</a:t>
            </a:r>
            <a:endParaRPr lang="pt-PT" b="1" u="sng" dirty="0">
              <a:solidFill>
                <a:schemeClr val="bg2"/>
              </a:solidFill>
            </a:endParaRPr>
          </a:p>
        </p:txBody>
      </p:sp>
      <p:sp>
        <p:nvSpPr>
          <p:cNvPr id="423945" name="AutoShape 9"/>
          <p:cNvSpPr>
            <a:spLocks/>
          </p:cNvSpPr>
          <p:nvPr/>
        </p:nvSpPr>
        <p:spPr bwMode="auto">
          <a:xfrm rot="10800000">
            <a:off x="1726767" y="2285711"/>
            <a:ext cx="288925" cy="3960813"/>
          </a:xfrm>
          <a:prstGeom prst="leftBrace">
            <a:avLst>
              <a:gd name="adj1" fmla="val 114240"/>
              <a:gd name="adj2" fmla="val 49534"/>
            </a:avLst>
          </a:prstGeom>
          <a:noFill/>
          <a:ln w="38100" cap="sq">
            <a:solidFill>
              <a:schemeClr val="bg2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t-PT"/>
          </a:p>
        </p:txBody>
      </p:sp>
      <p:sp>
        <p:nvSpPr>
          <p:cNvPr id="423946" name="Text Box 10"/>
          <p:cNvSpPr txBox="1">
            <a:spLocks noChangeArrowheads="1"/>
          </p:cNvSpPr>
          <p:nvPr/>
        </p:nvSpPr>
        <p:spPr bwMode="auto">
          <a:xfrm>
            <a:off x="1979613" y="3213100"/>
            <a:ext cx="6913562" cy="13542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just">
              <a:spcBef>
                <a:spcPct val="50000"/>
              </a:spcBef>
            </a:pPr>
            <a:r>
              <a:rPr lang="pt-PT" sz="2000" dirty="0">
                <a:solidFill>
                  <a:schemeClr val="bg2"/>
                </a:solidFill>
                <a:latin typeface="+mj-lt"/>
              </a:rPr>
              <a:t>Estes</a:t>
            </a:r>
            <a:r>
              <a:rPr lang="pt-PT" sz="2000" dirty="0">
                <a:latin typeface="+mj-lt"/>
              </a:rPr>
              <a:t> </a:t>
            </a:r>
            <a:r>
              <a:rPr lang="pt-PT" sz="2000" b="1" u="sng" dirty="0">
                <a:solidFill>
                  <a:schemeClr val="bg2"/>
                </a:solidFill>
                <a:latin typeface="+mj-lt"/>
              </a:rPr>
              <a:t>nutrientes</a:t>
            </a:r>
            <a:r>
              <a:rPr lang="pt-PT" sz="2000" dirty="0">
                <a:solidFill>
                  <a:srgbClr val="FFCC00"/>
                </a:solidFill>
                <a:latin typeface="+mj-lt"/>
              </a:rPr>
              <a:t> </a:t>
            </a:r>
            <a:r>
              <a:rPr lang="pt-PT" sz="2000" dirty="0">
                <a:solidFill>
                  <a:schemeClr val="bg2"/>
                </a:solidFill>
                <a:latin typeface="+mj-lt"/>
              </a:rPr>
              <a:t>para chegarem às células do nosso organismo precisam de ser transformados.</a:t>
            </a:r>
          </a:p>
          <a:p>
            <a:pPr algn="just">
              <a:spcBef>
                <a:spcPct val="50000"/>
              </a:spcBef>
            </a:pPr>
            <a:r>
              <a:rPr lang="pt-PT" sz="2000" dirty="0">
                <a:solidFill>
                  <a:schemeClr val="bg2"/>
                </a:solidFill>
                <a:latin typeface="+mj-lt"/>
              </a:rPr>
              <a:t>Este conjunto de transformações designa-se  </a:t>
            </a:r>
            <a:r>
              <a:rPr lang="pt-PT" sz="2000" b="1" u="sng" dirty="0">
                <a:solidFill>
                  <a:schemeClr val="bg2"/>
                </a:solidFill>
                <a:latin typeface="+mj-lt"/>
              </a:rPr>
              <a:t>digestão</a:t>
            </a:r>
            <a:r>
              <a:rPr lang="pt-PT" sz="2800" dirty="0">
                <a:solidFill>
                  <a:schemeClr val="bg2"/>
                </a:solidFill>
              </a:rPr>
              <a:t>.</a:t>
            </a:r>
          </a:p>
        </p:txBody>
      </p:sp>
      <p:sp>
        <p:nvSpPr>
          <p:cNvPr id="423948" name="Text Box 12"/>
          <p:cNvSpPr txBox="1">
            <a:spLocks noChangeArrowheads="1"/>
          </p:cNvSpPr>
          <p:nvPr/>
        </p:nvSpPr>
        <p:spPr bwMode="auto">
          <a:xfrm>
            <a:off x="2339975" y="5661025"/>
            <a:ext cx="5329238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pt-PT" sz="2000" dirty="0">
                <a:solidFill>
                  <a:schemeClr val="bg2"/>
                </a:solidFill>
                <a:latin typeface="+mj-lt"/>
              </a:rPr>
              <a:t>É uma função do</a:t>
            </a:r>
            <a:r>
              <a:rPr lang="pt-PT" sz="2000" dirty="0">
                <a:latin typeface="+mj-lt"/>
              </a:rPr>
              <a:t> </a:t>
            </a:r>
            <a:r>
              <a:rPr lang="pt-PT" sz="2000" b="1" u="sng" dirty="0">
                <a:solidFill>
                  <a:schemeClr val="bg2"/>
                </a:solidFill>
                <a:latin typeface="+mj-lt"/>
              </a:rPr>
              <a:t>Sistema Digestivo</a:t>
            </a:r>
          </a:p>
        </p:txBody>
      </p:sp>
      <p:sp>
        <p:nvSpPr>
          <p:cNvPr id="423951" name="AutoShape 15"/>
          <p:cNvSpPr>
            <a:spLocks noChangeArrowheads="1"/>
          </p:cNvSpPr>
          <p:nvPr/>
        </p:nvSpPr>
        <p:spPr bwMode="auto">
          <a:xfrm>
            <a:off x="4572000" y="4797425"/>
            <a:ext cx="287338" cy="503238"/>
          </a:xfrm>
          <a:prstGeom prst="downArrow">
            <a:avLst>
              <a:gd name="adj1" fmla="val 50000"/>
              <a:gd name="adj2" fmla="val 43784"/>
            </a:avLst>
          </a:prstGeom>
          <a:solidFill>
            <a:srgbClr val="FF0000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pt-PT">
              <a:solidFill>
                <a:srgbClr val="FF0000"/>
              </a:solidFill>
            </a:endParaRPr>
          </a:p>
        </p:txBody>
      </p:sp>
      <p:sp>
        <p:nvSpPr>
          <p:cNvPr id="10" name="Marcador de Posição do Rodapé 9"/>
          <p:cNvSpPr>
            <a:spLocks noGrp="1"/>
          </p:cNvSpPr>
          <p:nvPr>
            <p:ph type="ftr" sz="quarter" idx="11"/>
          </p:nvPr>
        </p:nvSpPr>
        <p:spPr>
          <a:xfrm>
            <a:off x="3124200" y="6409134"/>
            <a:ext cx="2895600" cy="476250"/>
          </a:xfrm>
        </p:spPr>
        <p:txBody>
          <a:bodyPr/>
          <a:lstStyle/>
          <a:p>
            <a:pPr>
              <a:defRPr/>
            </a:pPr>
            <a:r>
              <a:rPr lang="en-US" smtClean="0"/>
              <a:t>Sistema Digestivo Humano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39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4239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39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4239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394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5" dur="500"/>
                                        <p:tgtEl>
                                          <p:spTgt spid="42394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394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8" dur="500"/>
                                        <p:tgtEl>
                                          <p:spTgt spid="42394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394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1" dur="500"/>
                                        <p:tgtEl>
                                          <p:spTgt spid="42394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394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4" dur="500"/>
                                        <p:tgtEl>
                                          <p:spTgt spid="42394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394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7" dur="500"/>
                                        <p:tgtEl>
                                          <p:spTgt spid="42394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394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0" dur="500"/>
                                        <p:tgtEl>
                                          <p:spTgt spid="42394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39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5" dur="500"/>
                                        <p:tgtEl>
                                          <p:spTgt spid="4239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39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0" dur="500"/>
                                        <p:tgtEl>
                                          <p:spTgt spid="4239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394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5" dur="500"/>
                                        <p:tgtEl>
                                          <p:spTgt spid="42394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 nodeType="clickPar">
                      <p:stCondLst>
                        <p:cond delay="indefinite"/>
                      </p:stCondLst>
                      <p:childTnLst>
                        <p:par>
                          <p:cTn id="4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8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39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0" dur="500"/>
                                        <p:tgtEl>
                                          <p:spTgt spid="4239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39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5" dur="500"/>
                                        <p:tgtEl>
                                          <p:spTgt spid="4239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3945" grpId="0" animBg="1"/>
      <p:bldP spid="423948" grpId="0"/>
      <p:bldP spid="423951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Box 28"/>
          <p:cNvSpPr txBox="1">
            <a:spLocks noGrp="1" noChangeArrowheads="1"/>
          </p:cNvSpPr>
          <p:nvPr>
            <p:ph idx="1"/>
          </p:nvPr>
        </p:nvSpPr>
        <p:spPr bwMode="auto">
          <a:xfrm>
            <a:off x="827584" y="1628800"/>
            <a:ext cx="7920880" cy="28392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just">
              <a:spcBef>
                <a:spcPct val="50000"/>
              </a:spcBef>
              <a:buFont typeface="Wingdings" pitchFamily="2" charset="2"/>
              <a:buChar char="Ø"/>
            </a:pPr>
            <a:endParaRPr lang="pt-PT" b="1" dirty="0" smtClean="0">
              <a:solidFill>
                <a:schemeClr val="bg2"/>
              </a:solidFill>
              <a:effectLst/>
              <a:latin typeface="+mj-lt"/>
            </a:endParaRPr>
          </a:p>
          <a:p>
            <a:pPr algn="just">
              <a:spcBef>
                <a:spcPct val="50000"/>
              </a:spcBef>
              <a:buFont typeface="Wingdings" pitchFamily="2" charset="2"/>
              <a:buChar char="Ø"/>
            </a:pPr>
            <a:r>
              <a:rPr lang="pt-PT" b="1" dirty="0" smtClean="0">
                <a:solidFill>
                  <a:schemeClr val="bg2"/>
                </a:solidFill>
                <a:effectLst/>
                <a:latin typeface="+mj-lt"/>
              </a:rPr>
              <a:t>O </a:t>
            </a:r>
            <a:r>
              <a:rPr lang="pt-PT" b="1" u="sng" dirty="0">
                <a:solidFill>
                  <a:schemeClr val="bg2"/>
                </a:solidFill>
                <a:effectLst/>
                <a:latin typeface="+mj-lt"/>
              </a:rPr>
              <a:t>Sistema </a:t>
            </a:r>
            <a:r>
              <a:rPr lang="pt-PT" b="1" u="sng" dirty="0" smtClean="0">
                <a:solidFill>
                  <a:schemeClr val="bg2"/>
                </a:solidFill>
                <a:effectLst/>
                <a:latin typeface="+mj-lt"/>
              </a:rPr>
              <a:t>digestivo</a:t>
            </a:r>
            <a:r>
              <a:rPr lang="pt-PT" b="1" dirty="0" smtClean="0">
                <a:effectLst/>
                <a:latin typeface="+mj-lt"/>
              </a:rPr>
              <a:t> </a:t>
            </a:r>
            <a:r>
              <a:rPr lang="pt-PT" b="1" dirty="0" smtClean="0">
                <a:solidFill>
                  <a:schemeClr val="bg2"/>
                </a:solidFill>
                <a:effectLst/>
                <a:latin typeface="+mj-lt"/>
              </a:rPr>
              <a:t>humano </a:t>
            </a:r>
            <a:r>
              <a:rPr lang="pt-PT" b="1" dirty="0">
                <a:solidFill>
                  <a:schemeClr val="bg2"/>
                </a:solidFill>
                <a:effectLst/>
                <a:latin typeface="+mj-lt"/>
              </a:rPr>
              <a:t>é constituído pelo</a:t>
            </a:r>
            <a:r>
              <a:rPr lang="pt-PT" b="1" dirty="0" smtClean="0">
                <a:solidFill>
                  <a:schemeClr val="bg2"/>
                </a:solidFill>
                <a:effectLst/>
                <a:latin typeface="+mj-lt"/>
              </a:rPr>
              <a:t>:</a:t>
            </a:r>
          </a:p>
          <a:p>
            <a:pPr marL="0" indent="0" algn="just">
              <a:spcBef>
                <a:spcPct val="50000"/>
              </a:spcBef>
              <a:buNone/>
            </a:pPr>
            <a:endParaRPr lang="pt-PT" sz="500" b="1" dirty="0" smtClean="0">
              <a:solidFill>
                <a:schemeClr val="bg2"/>
              </a:solidFill>
              <a:effectLst/>
              <a:latin typeface="+mj-lt"/>
            </a:endParaRPr>
          </a:p>
          <a:p>
            <a:pPr marL="0" indent="0" algn="just">
              <a:spcBef>
                <a:spcPct val="50000"/>
              </a:spcBef>
              <a:buNone/>
            </a:pPr>
            <a:endParaRPr lang="pt-PT" sz="500" b="1" dirty="0">
              <a:solidFill>
                <a:schemeClr val="bg2"/>
              </a:solidFill>
              <a:effectLst/>
              <a:latin typeface="+mj-lt"/>
            </a:endParaRPr>
          </a:p>
          <a:p>
            <a:pPr marL="0" indent="0" algn="just">
              <a:spcBef>
                <a:spcPct val="50000"/>
              </a:spcBef>
              <a:buNone/>
            </a:pPr>
            <a:endParaRPr lang="pt-PT" sz="500" b="1" dirty="0">
              <a:solidFill>
                <a:schemeClr val="bg2"/>
              </a:solidFill>
              <a:effectLst/>
              <a:latin typeface="+mj-lt"/>
            </a:endParaRPr>
          </a:p>
          <a:p>
            <a:pPr marL="2286000" lvl="4" indent="-457200" algn="just">
              <a:lnSpc>
                <a:spcPct val="150000"/>
              </a:lnSpc>
              <a:spcBef>
                <a:spcPct val="50000"/>
              </a:spcBef>
              <a:buFont typeface="Webdings" pitchFamily="18" charset="2"/>
              <a:buChar char=""/>
            </a:pPr>
            <a:r>
              <a:rPr lang="pt-PT" dirty="0">
                <a:solidFill>
                  <a:schemeClr val="bg2"/>
                </a:solidFill>
                <a:effectLst/>
                <a:latin typeface="+mj-lt"/>
              </a:rPr>
              <a:t>Tubo </a:t>
            </a:r>
            <a:r>
              <a:rPr lang="pt-PT" dirty="0" smtClean="0">
                <a:solidFill>
                  <a:schemeClr val="bg2"/>
                </a:solidFill>
                <a:effectLst/>
                <a:latin typeface="+mj-lt"/>
              </a:rPr>
              <a:t>Digestivo</a:t>
            </a:r>
            <a:r>
              <a:rPr lang="pt-PT" b="1" dirty="0" smtClean="0">
                <a:solidFill>
                  <a:schemeClr val="bg2"/>
                </a:solidFill>
                <a:effectLst/>
                <a:latin typeface="+mj-lt"/>
              </a:rPr>
              <a:t>;</a:t>
            </a:r>
            <a:endParaRPr lang="pt-PT" b="1" u="sng" dirty="0">
              <a:solidFill>
                <a:schemeClr val="bg2"/>
              </a:solidFill>
              <a:effectLst/>
              <a:latin typeface="+mj-lt"/>
            </a:endParaRPr>
          </a:p>
          <a:p>
            <a:pPr marL="2286000" lvl="4" indent="-457200" algn="just">
              <a:lnSpc>
                <a:spcPct val="150000"/>
              </a:lnSpc>
              <a:spcBef>
                <a:spcPct val="50000"/>
              </a:spcBef>
              <a:buFont typeface="Webdings" pitchFamily="18" charset="2"/>
              <a:buChar char=""/>
            </a:pPr>
            <a:r>
              <a:rPr lang="pt-PT" dirty="0">
                <a:solidFill>
                  <a:schemeClr val="bg2"/>
                </a:solidFill>
                <a:effectLst/>
                <a:latin typeface="+mj-lt"/>
              </a:rPr>
              <a:t>Glândulas anexas.</a:t>
            </a:r>
          </a:p>
        </p:txBody>
      </p:sp>
      <p:sp>
        <p:nvSpPr>
          <p:cNvPr id="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t-PT" sz="3200" dirty="0" smtClean="0"/>
              <a:t>Como é constituído o Sistema Digestivo do Homem?</a:t>
            </a:r>
          </a:p>
        </p:txBody>
      </p:sp>
      <p:sp>
        <p:nvSpPr>
          <p:cNvPr id="8" name="Marcador de Posição do Rodapé 7"/>
          <p:cNvSpPr>
            <a:spLocks noGrp="1"/>
          </p:cNvSpPr>
          <p:nvPr>
            <p:ph type="ftr" sz="quarter" idx="11"/>
          </p:nvPr>
        </p:nvSpPr>
        <p:spPr>
          <a:xfrm>
            <a:off x="3124200" y="6409134"/>
            <a:ext cx="2895600" cy="476250"/>
          </a:xfrm>
        </p:spPr>
        <p:txBody>
          <a:bodyPr/>
          <a:lstStyle/>
          <a:p>
            <a:pPr>
              <a:defRPr/>
            </a:pPr>
            <a:r>
              <a:rPr lang="en-US" smtClean="0"/>
              <a:t>Sistema Digestivo Humano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22714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827584" y="1340768"/>
            <a:ext cx="7920880" cy="4704928"/>
          </a:xfrm>
        </p:spPr>
        <p:txBody>
          <a:bodyPr/>
          <a:lstStyle/>
          <a:p>
            <a:r>
              <a:rPr lang="pt-PT" dirty="0" smtClean="0"/>
              <a:t>Tubo Digestivo</a:t>
            </a:r>
            <a:endParaRPr lang="pt-PT" dirty="0"/>
          </a:p>
        </p:txBody>
      </p:sp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t-PT" sz="3200" dirty="0" smtClean="0"/>
              <a:t>Como é constituído o Sistema Digestivo do Homem?</a:t>
            </a:r>
          </a:p>
        </p:txBody>
      </p:sp>
      <p:pic>
        <p:nvPicPr>
          <p:cNvPr id="18" name="Picture 3" descr="digestivo_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5451" y="1856588"/>
            <a:ext cx="3190578" cy="43192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Line 4"/>
          <p:cNvSpPr>
            <a:spLocks noChangeShapeType="1"/>
          </p:cNvSpPr>
          <p:nvPr/>
        </p:nvSpPr>
        <p:spPr bwMode="auto">
          <a:xfrm>
            <a:off x="2509965" y="2599545"/>
            <a:ext cx="1442633" cy="0"/>
          </a:xfrm>
          <a:prstGeom prst="line">
            <a:avLst/>
          </a:prstGeom>
          <a:noFill/>
          <a:ln w="50800" cap="sq">
            <a:solidFill>
              <a:schemeClr val="bg2"/>
            </a:solidFill>
            <a:round/>
            <a:headEnd type="triangl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pt-PT"/>
          </a:p>
        </p:txBody>
      </p:sp>
      <p:sp>
        <p:nvSpPr>
          <p:cNvPr id="21" name="Line 5"/>
          <p:cNvSpPr>
            <a:spLocks noChangeShapeType="1"/>
          </p:cNvSpPr>
          <p:nvPr/>
        </p:nvSpPr>
        <p:spPr bwMode="auto">
          <a:xfrm>
            <a:off x="1853039" y="3341243"/>
            <a:ext cx="1442633" cy="0"/>
          </a:xfrm>
          <a:prstGeom prst="line">
            <a:avLst/>
          </a:prstGeom>
          <a:noFill/>
          <a:ln w="50800" cap="sq">
            <a:solidFill>
              <a:schemeClr val="bg2"/>
            </a:solidFill>
            <a:round/>
            <a:headEnd type="triangl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pt-PT"/>
          </a:p>
        </p:txBody>
      </p:sp>
      <p:sp>
        <p:nvSpPr>
          <p:cNvPr id="22" name="Line 6"/>
          <p:cNvSpPr>
            <a:spLocks noChangeShapeType="1"/>
          </p:cNvSpPr>
          <p:nvPr/>
        </p:nvSpPr>
        <p:spPr bwMode="auto">
          <a:xfrm>
            <a:off x="1327787" y="5512187"/>
            <a:ext cx="3216624" cy="0"/>
          </a:xfrm>
          <a:prstGeom prst="line">
            <a:avLst/>
          </a:prstGeom>
          <a:noFill/>
          <a:ln w="50800" cap="sq">
            <a:solidFill>
              <a:schemeClr val="bg2"/>
            </a:solidFill>
            <a:round/>
            <a:headEnd type="triangl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pt-PT"/>
          </a:p>
        </p:txBody>
      </p:sp>
      <p:sp>
        <p:nvSpPr>
          <p:cNvPr id="23" name="Line 7"/>
          <p:cNvSpPr>
            <a:spLocks noChangeShapeType="1"/>
          </p:cNvSpPr>
          <p:nvPr/>
        </p:nvSpPr>
        <p:spPr bwMode="auto">
          <a:xfrm>
            <a:off x="2049828" y="5169671"/>
            <a:ext cx="1442633" cy="0"/>
          </a:xfrm>
          <a:prstGeom prst="line">
            <a:avLst/>
          </a:prstGeom>
          <a:noFill/>
          <a:ln w="50800" cap="sq">
            <a:solidFill>
              <a:schemeClr val="bg2"/>
            </a:solidFill>
            <a:round/>
            <a:headEnd type="triangl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pt-PT"/>
          </a:p>
        </p:txBody>
      </p:sp>
      <p:sp>
        <p:nvSpPr>
          <p:cNvPr id="24" name="Line 8"/>
          <p:cNvSpPr>
            <a:spLocks noChangeShapeType="1"/>
          </p:cNvSpPr>
          <p:nvPr/>
        </p:nvSpPr>
        <p:spPr bwMode="auto">
          <a:xfrm>
            <a:off x="2414202" y="4439421"/>
            <a:ext cx="1442633" cy="0"/>
          </a:xfrm>
          <a:prstGeom prst="line">
            <a:avLst/>
          </a:prstGeom>
          <a:noFill/>
          <a:ln w="50800" cap="sq">
            <a:solidFill>
              <a:schemeClr val="bg2"/>
            </a:solidFill>
            <a:round/>
            <a:headEnd type="triangl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pt-PT"/>
          </a:p>
        </p:txBody>
      </p:sp>
      <p:sp>
        <p:nvSpPr>
          <p:cNvPr id="25" name="Line 10"/>
          <p:cNvSpPr>
            <a:spLocks noChangeShapeType="1"/>
          </p:cNvSpPr>
          <p:nvPr/>
        </p:nvSpPr>
        <p:spPr bwMode="auto">
          <a:xfrm>
            <a:off x="2049828" y="6025960"/>
            <a:ext cx="1902771" cy="0"/>
          </a:xfrm>
          <a:prstGeom prst="line">
            <a:avLst/>
          </a:prstGeom>
          <a:noFill/>
          <a:ln w="50800" cap="sq">
            <a:solidFill>
              <a:schemeClr val="bg2"/>
            </a:solidFill>
            <a:round/>
            <a:headEnd type="triangl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pt-PT"/>
          </a:p>
        </p:txBody>
      </p:sp>
      <p:sp>
        <p:nvSpPr>
          <p:cNvPr id="26" name="Line 17"/>
          <p:cNvSpPr>
            <a:spLocks noChangeShapeType="1"/>
          </p:cNvSpPr>
          <p:nvPr/>
        </p:nvSpPr>
        <p:spPr bwMode="auto">
          <a:xfrm>
            <a:off x="1853039" y="2827469"/>
            <a:ext cx="1575754" cy="0"/>
          </a:xfrm>
          <a:prstGeom prst="line">
            <a:avLst/>
          </a:prstGeom>
          <a:noFill/>
          <a:ln w="50800" cap="sq">
            <a:solidFill>
              <a:schemeClr val="bg2"/>
            </a:solidFill>
            <a:round/>
            <a:headEnd type="triangl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pt-PT"/>
          </a:p>
        </p:txBody>
      </p:sp>
      <p:sp>
        <p:nvSpPr>
          <p:cNvPr id="11" name="Text Box 11"/>
          <p:cNvSpPr txBox="1">
            <a:spLocks noChangeArrowheads="1"/>
          </p:cNvSpPr>
          <p:nvPr/>
        </p:nvSpPr>
        <p:spPr bwMode="auto">
          <a:xfrm>
            <a:off x="3952598" y="2370361"/>
            <a:ext cx="1837657" cy="3626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pt-PT" b="1" dirty="0">
                <a:solidFill>
                  <a:schemeClr val="bg2"/>
                </a:solidFill>
              </a:rPr>
              <a:t>Boca</a:t>
            </a:r>
          </a:p>
        </p:txBody>
      </p:sp>
      <p:sp>
        <p:nvSpPr>
          <p:cNvPr id="12" name="Text Box 12"/>
          <p:cNvSpPr txBox="1">
            <a:spLocks noChangeArrowheads="1"/>
          </p:cNvSpPr>
          <p:nvPr/>
        </p:nvSpPr>
        <p:spPr bwMode="auto">
          <a:xfrm>
            <a:off x="3362233" y="3113318"/>
            <a:ext cx="2034445" cy="3626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pt-PT" b="1" dirty="0">
                <a:solidFill>
                  <a:schemeClr val="bg2"/>
                </a:solidFill>
              </a:rPr>
              <a:t>Esófago</a:t>
            </a:r>
          </a:p>
        </p:txBody>
      </p:sp>
      <p:sp>
        <p:nvSpPr>
          <p:cNvPr id="13" name="Text Box 13"/>
          <p:cNvSpPr txBox="1">
            <a:spLocks noChangeArrowheads="1"/>
          </p:cNvSpPr>
          <p:nvPr/>
        </p:nvSpPr>
        <p:spPr bwMode="auto">
          <a:xfrm>
            <a:off x="3741210" y="4246184"/>
            <a:ext cx="1837657" cy="3626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pt-PT" b="1" dirty="0" smtClean="0">
                <a:solidFill>
                  <a:schemeClr val="bg2"/>
                </a:solidFill>
              </a:rPr>
              <a:t>  Estômago</a:t>
            </a:r>
            <a:endParaRPr lang="pt-PT" b="1" dirty="0">
              <a:solidFill>
                <a:schemeClr val="bg2"/>
              </a:solidFill>
            </a:endParaRPr>
          </a:p>
        </p:txBody>
      </p:sp>
      <p:sp>
        <p:nvSpPr>
          <p:cNvPr id="14" name="Text Box 14"/>
          <p:cNvSpPr txBox="1">
            <a:spLocks noChangeArrowheads="1"/>
          </p:cNvSpPr>
          <p:nvPr/>
        </p:nvSpPr>
        <p:spPr bwMode="auto">
          <a:xfrm>
            <a:off x="3480405" y="4931251"/>
            <a:ext cx="252028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pt-PT" b="1" dirty="0">
                <a:solidFill>
                  <a:schemeClr val="bg2"/>
                </a:solidFill>
              </a:rPr>
              <a:t>Intestino delgado</a:t>
            </a:r>
          </a:p>
        </p:txBody>
      </p:sp>
      <p:sp>
        <p:nvSpPr>
          <p:cNvPr id="15" name="Text Box 15"/>
          <p:cNvSpPr txBox="1">
            <a:spLocks noChangeArrowheads="1"/>
          </p:cNvSpPr>
          <p:nvPr/>
        </p:nvSpPr>
        <p:spPr bwMode="auto">
          <a:xfrm>
            <a:off x="4609525" y="5340929"/>
            <a:ext cx="3346851" cy="3626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pt-PT" b="1" dirty="0">
                <a:solidFill>
                  <a:schemeClr val="bg2"/>
                </a:solidFill>
              </a:rPr>
              <a:t>Intestino Grosso</a:t>
            </a:r>
          </a:p>
        </p:txBody>
      </p:sp>
      <p:sp>
        <p:nvSpPr>
          <p:cNvPr id="16" name="Text Box 16"/>
          <p:cNvSpPr txBox="1">
            <a:spLocks noChangeArrowheads="1"/>
          </p:cNvSpPr>
          <p:nvPr/>
        </p:nvSpPr>
        <p:spPr bwMode="auto">
          <a:xfrm>
            <a:off x="4019159" y="5813146"/>
            <a:ext cx="2428022" cy="3626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pt-PT" b="1" dirty="0">
                <a:solidFill>
                  <a:schemeClr val="bg2"/>
                </a:solidFill>
              </a:rPr>
              <a:t>Ânus</a:t>
            </a:r>
          </a:p>
        </p:txBody>
      </p:sp>
      <p:sp>
        <p:nvSpPr>
          <p:cNvPr id="17" name="Text Box 18"/>
          <p:cNvSpPr txBox="1">
            <a:spLocks noChangeArrowheads="1"/>
          </p:cNvSpPr>
          <p:nvPr/>
        </p:nvSpPr>
        <p:spPr bwMode="auto">
          <a:xfrm>
            <a:off x="3428794" y="2599544"/>
            <a:ext cx="1772544" cy="3626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pt-PT" b="1" dirty="0">
                <a:solidFill>
                  <a:schemeClr val="bg2"/>
                </a:solidFill>
              </a:rPr>
              <a:t>Faringe</a:t>
            </a:r>
          </a:p>
        </p:txBody>
      </p:sp>
      <p:sp>
        <p:nvSpPr>
          <p:cNvPr id="8" name="Marcador de Posição do Rodapé 7"/>
          <p:cNvSpPr>
            <a:spLocks noGrp="1"/>
          </p:cNvSpPr>
          <p:nvPr>
            <p:ph type="ftr" sz="quarter" idx="11"/>
          </p:nvPr>
        </p:nvSpPr>
        <p:spPr>
          <a:xfrm>
            <a:off x="3124200" y="6409134"/>
            <a:ext cx="2895600" cy="476250"/>
          </a:xfrm>
        </p:spPr>
        <p:txBody>
          <a:bodyPr/>
          <a:lstStyle/>
          <a:p>
            <a:pPr>
              <a:defRPr/>
            </a:pPr>
            <a:r>
              <a:rPr lang="en-US" smtClean="0"/>
              <a:t>Sistema Digestivo Humano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21385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11" grpId="0"/>
      <p:bldP spid="12" grpId="0"/>
      <p:bldP spid="13" grpId="0"/>
      <p:bldP spid="14" grpId="0"/>
      <p:bldP spid="15" grpId="0"/>
      <p:bldP spid="16" grpId="0"/>
      <p:bldP spid="1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z="3200" dirty="0" smtClean="0"/>
              <a:t>Como é constituído o Sistema Digestivo do Homem?</a:t>
            </a:r>
            <a:endParaRPr lang="pt-PT" sz="3200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0" y="1340768"/>
            <a:ext cx="9144000" cy="4704928"/>
          </a:xfrm>
        </p:spPr>
        <p:txBody>
          <a:bodyPr/>
          <a:lstStyle/>
          <a:p>
            <a:r>
              <a:rPr lang="pt-PT" dirty="0" smtClean="0"/>
              <a:t>Glândulas Anexas</a:t>
            </a:r>
          </a:p>
        </p:txBody>
      </p:sp>
      <p:pic>
        <p:nvPicPr>
          <p:cNvPr id="7" name="Picture 21" descr="digestivo_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030" y="1852886"/>
            <a:ext cx="3095760" cy="43124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Line 22"/>
          <p:cNvSpPr>
            <a:spLocks noChangeShapeType="1"/>
          </p:cNvSpPr>
          <p:nvPr/>
        </p:nvSpPr>
        <p:spPr bwMode="auto">
          <a:xfrm>
            <a:off x="2381486" y="2765660"/>
            <a:ext cx="1528927" cy="0"/>
          </a:xfrm>
          <a:prstGeom prst="line">
            <a:avLst/>
          </a:prstGeom>
          <a:noFill/>
          <a:ln w="50800" cap="sq">
            <a:solidFill>
              <a:schemeClr val="bg2"/>
            </a:solidFill>
            <a:round/>
            <a:headEnd type="triangl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pt-PT"/>
          </a:p>
        </p:txBody>
      </p:sp>
      <p:sp>
        <p:nvSpPr>
          <p:cNvPr id="10" name="Line 23"/>
          <p:cNvSpPr>
            <a:spLocks noChangeShapeType="1"/>
          </p:cNvSpPr>
          <p:nvPr/>
        </p:nvSpPr>
        <p:spPr bwMode="auto">
          <a:xfrm flipV="1">
            <a:off x="1617725" y="4304551"/>
            <a:ext cx="2228105" cy="0"/>
          </a:xfrm>
          <a:prstGeom prst="line">
            <a:avLst/>
          </a:prstGeom>
          <a:noFill/>
          <a:ln w="50800" cap="sq">
            <a:solidFill>
              <a:schemeClr val="bg2"/>
            </a:solidFill>
            <a:round/>
            <a:headEnd type="triangl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pt-PT"/>
          </a:p>
        </p:txBody>
      </p:sp>
      <p:sp>
        <p:nvSpPr>
          <p:cNvPr id="11" name="Line 24"/>
          <p:cNvSpPr>
            <a:spLocks noChangeShapeType="1"/>
          </p:cNvSpPr>
          <p:nvPr/>
        </p:nvSpPr>
        <p:spPr bwMode="auto">
          <a:xfrm>
            <a:off x="1808665" y="4818773"/>
            <a:ext cx="2419045" cy="0"/>
          </a:xfrm>
          <a:prstGeom prst="line">
            <a:avLst/>
          </a:prstGeom>
          <a:noFill/>
          <a:ln w="50800" cap="sq">
            <a:solidFill>
              <a:schemeClr val="bg2"/>
            </a:solidFill>
            <a:round/>
            <a:headEnd type="triangl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pt-PT"/>
          </a:p>
        </p:txBody>
      </p:sp>
      <p:sp>
        <p:nvSpPr>
          <p:cNvPr id="12" name="Text Box 25"/>
          <p:cNvSpPr txBox="1">
            <a:spLocks noChangeArrowheads="1"/>
          </p:cNvSpPr>
          <p:nvPr/>
        </p:nvSpPr>
        <p:spPr bwMode="auto">
          <a:xfrm>
            <a:off x="3909008" y="2251439"/>
            <a:ext cx="1719867" cy="651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pt-PT" b="1" dirty="0">
                <a:solidFill>
                  <a:schemeClr val="bg2"/>
                </a:solidFill>
              </a:rPr>
              <a:t>Glândulas salivares</a:t>
            </a:r>
          </a:p>
        </p:txBody>
      </p:sp>
      <p:sp>
        <p:nvSpPr>
          <p:cNvPr id="13" name="Text Box 26"/>
          <p:cNvSpPr txBox="1">
            <a:spLocks noChangeArrowheads="1"/>
          </p:cNvSpPr>
          <p:nvPr/>
        </p:nvSpPr>
        <p:spPr bwMode="auto">
          <a:xfrm>
            <a:off x="3909008" y="4076987"/>
            <a:ext cx="1719867" cy="3620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pt-PT" b="1" dirty="0">
                <a:solidFill>
                  <a:schemeClr val="bg2"/>
                </a:solidFill>
              </a:rPr>
              <a:t>Fígado</a:t>
            </a:r>
          </a:p>
        </p:txBody>
      </p:sp>
      <p:sp>
        <p:nvSpPr>
          <p:cNvPr id="14" name="Text Box 27"/>
          <p:cNvSpPr txBox="1">
            <a:spLocks noChangeArrowheads="1"/>
          </p:cNvSpPr>
          <p:nvPr/>
        </p:nvSpPr>
        <p:spPr bwMode="auto">
          <a:xfrm>
            <a:off x="4292293" y="4647785"/>
            <a:ext cx="1719866" cy="3620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pt-PT" b="1" dirty="0">
                <a:solidFill>
                  <a:schemeClr val="bg2"/>
                </a:solidFill>
              </a:rPr>
              <a:t>Pâncreas</a:t>
            </a:r>
          </a:p>
        </p:txBody>
      </p:sp>
      <p:sp>
        <p:nvSpPr>
          <p:cNvPr id="15" name="Line 29"/>
          <p:cNvSpPr>
            <a:spLocks noChangeShapeType="1"/>
          </p:cNvSpPr>
          <p:nvPr/>
        </p:nvSpPr>
        <p:spPr bwMode="auto">
          <a:xfrm>
            <a:off x="1871844" y="2536838"/>
            <a:ext cx="1973985" cy="0"/>
          </a:xfrm>
          <a:prstGeom prst="line">
            <a:avLst/>
          </a:prstGeom>
          <a:noFill/>
          <a:ln w="50800" cap="sq">
            <a:solidFill>
              <a:schemeClr val="bg2"/>
            </a:solidFill>
            <a:round/>
            <a:headEnd type="triangl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pt-PT"/>
          </a:p>
        </p:txBody>
      </p:sp>
      <p:sp>
        <p:nvSpPr>
          <p:cNvPr id="16" name="Marcador de Posição do Rodapé 15"/>
          <p:cNvSpPr>
            <a:spLocks noGrp="1"/>
          </p:cNvSpPr>
          <p:nvPr>
            <p:ph type="ftr" sz="quarter" idx="11"/>
          </p:nvPr>
        </p:nvSpPr>
        <p:spPr>
          <a:xfrm>
            <a:off x="3124200" y="6409134"/>
            <a:ext cx="2895600" cy="476250"/>
          </a:xfrm>
        </p:spPr>
        <p:txBody>
          <a:bodyPr/>
          <a:lstStyle/>
          <a:p>
            <a:pPr>
              <a:defRPr/>
            </a:pPr>
            <a:r>
              <a:rPr lang="en-US" smtClean="0"/>
              <a:t>Sistema Digestivo Humano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60056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2" grpId="0"/>
      <p:bldP spid="13" grpId="0"/>
      <p:bldP spid="14" grpId="0"/>
      <p:bldP spid="1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z="3200" dirty="0" smtClean="0"/>
              <a:t>Transformações dos alimentos no sistema digestivo</a:t>
            </a:r>
            <a:endParaRPr lang="pt-PT" sz="3200" dirty="0">
              <a:solidFill>
                <a:schemeClr val="bg1"/>
              </a:solidFill>
            </a:endParaRPr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107504" y="1628800"/>
            <a:ext cx="9036496" cy="4416896"/>
          </a:xfrm>
        </p:spPr>
        <p:txBody>
          <a:bodyPr/>
          <a:lstStyle/>
          <a:p>
            <a:pPr algn="just">
              <a:lnSpc>
                <a:spcPct val="150000"/>
              </a:lnSpc>
              <a:spcBef>
                <a:spcPct val="50000"/>
              </a:spcBef>
            </a:pPr>
            <a:r>
              <a:rPr lang="pt-PT" sz="2000" dirty="0">
                <a:solidFill>
                  <a:schemeClr val="bg2"/>
                </a:solidFill>
                <a:effectLst/>
              </a:rPr>
              <a:t>Durante a digestão, os alimentos sofrem dois</a:t>
            </a:r>
            <a:r>
              <a:rPr lang="pt-PT" sz="2000" dirty="0">
                <a:effectLst/>
              </a:rPr>
              <a:t> </a:t>
            </a:r>
            <a:r>
              <a:rPr lang="pt-PT" sz="2000" b="1" u="sng" dirty="0">
                <a:solidFill>
                  <a:schemeClr val="bg2"/>
                </a:solidFill>
                <a:effectLst/>
              </a:rPr>
              <a:t>tipos de transformações</a:t>
            </a:r>
            <a:r>
              <a:rPr lang="pt-PT" sz="2000" b="1" u="sng" dirty="0" smtClean="0">
                <a:solidFill>
                  <a:schemeClr val="bg2"/>
                </a:solidFill>
                <a:effectLst/>
              </a:rPr>
              <a:t>:</a:t>
            </a:r>
            <a:endParaRPr lang="pt-PT" sz="2000" b="1" u="sng" dirty="0">
              <a:solidFill>
                <a:schemeClr val="bg2"/>
              </a:solidFill>
              <a:effectLst/>
            </a:endParaRPr>
          </a:p>
          <a:p>
            <a:pPr marL="979488" lvl="4" algn="just">
              <a:lnSpc>
                <a:spcPct val="150000"/>
              </a:lnSpc>
              <a:spcBef>
                <a:spcPct val="50000"/>
              </a:spcBef>
              <a:buFont typeface="Wingdings" pitchFamily="2" charset="2"/>
              <a:buChar char="Ø"/>
            </a:pPr>
            <a:endParaRPr lang="pt-PT" sz="800" b="1" u="sng" dirty="0" smtClean="0">
              <a:solidFill>
                <a:schemeClr val="bg2"/>
              </a:solidFill>
              <a:effectLst/>
            </a:endParaRPr>
          </a:p>
          <a:p>
            <a:pPr marL="979488" lvl="4" algn="just">
              <a:lnSpc>
                <a:spcPct val="150000"/>
              </a:lnSpc>
              <a:spcBef>
                <a:spcPct val="50000"/>
              </a:spcBef>
              <a:buFont typeface="Wingdings" pitchFamily="2" charset="2"/>
              <a:buChar char="Ø"/>
            </a:pPr>
            <a:r>
              <a:rPr lang="pt-PT" b="1" u="sng" dirty="0" smtClean="0">
                <a:solidFill>
                  <a:schemeClr val="bg2"/>
                </a:solidFill>
                <a:effectLst/>
              </a:rPr>
              <a:t>Transformações </a:t>
            </a:r>
            <a:r>
              <a:rPr lang="pt-PT" b="1" u="sng" dirty="0">
                <a:solidFill>
                  <a:schemeClr val="bg2"/>
                </a:solidFill>
                <a:effectLst/>
              </a:rPr>
              <a:t>mecânicas</a:t>
            </a:r>
            <a:r>
              <a:rPr lang="pt-PT" dirty="0">
                <a:solidFill>
                  <a:srgbClr val="FF0000"/>
                </a:solidFill>
                <a:effectLst/>
              </a:rPr>
              <a:t> </a:t>
            </a:r>
            <a:r>
              <a:rPr lang="pt-PT" dirty="0">
                <a:solidFill>
                  <a:schemeClr val="bg2"/>
                </a:solidFill>
                <a:effectLst/>
              </a:rPr>
              <a:t>– Resultam dos movimentos do tubo digestivo (mastigação e movimentos peristálticos);</a:t>
            </a:r>
          </a:p>
          <a:p>
            <a:pPr marL="979488" lvl="4" algn="just">
              <a:lnSpc>
                <a:spcPct val="150000"/>
              </a:lnSpc>
              <a:spcBef>
                <a:spcPct val="50000"/>
              </a:spcBef>
              <a:buFont typeface="Wingdings" pitchFamily="2" charset="2"/>
              <a:buChar char="Ø"/>
            </a:pPr>
            <a:r>
              <a:rPr lang="pt-PT" b="1" u="sng" dirty="0">
                <a:solidFill>
                  <a:schemeClr val="bg2"/>
                </a:solidFill>
                <a:effectLst/>
              </a:rPr>
              <a:t>Transformações químicas</a:t>
            </a:r>
            <a:r>
              <a:rPr lang="pt-PT" dirty="0">
                <a:solidFill>
                  <a:srgbClr val="FF0000"/>
                </a:solidFill>
                <a:effectLst/>
              </a:rPr>
              <a:t> </a:t>
            </a:r>
            <a:r>
              <a:rPr lang="pt-PT" dirty="0">
                <a:solidFill>
                  <a:schemeClr val="bg2"/>
                </a:solidFill>
                <a:effectLst/>
              </a:rPr>
              <a:t>– Resultam da </a:t>
            </a:r>
            <a:r>
              <a:rPr lang="pt-PT" dirty="0" err="1">
                <a:solidFill>
                  <a:schemeClr val="bg2"/>
                </a:solidFill>
                <a:effectLst/>
              </a:rPr>
              <a:t>atuação</a:t>
            </a:r>
            <a:r>
              <a:rPr lang="pt-PT" dirty="0">
                <a:solidFill>
                  <a:schemeClr val="bg2"/>
                </a:solidFill>
                <a:effectLst/>
              </a:rPr>
              <a:t> das substâncias produzidas pelas glândulas anexas (sucos digestivos) do sistema digestivo.</a:t>
            </a:r>
          </a:p>
          <a:p>
            <a:pPr lvl="4" algn="just">
              <a:spcBef>
                <a:spcPct val="50000"/>
              </a:spcBef>
              <a:buNone/>
            </a:pPr>
            <a:endParaRPr lang="pt-PT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pt-PT" dirty="0"/>
          </a:p>
        </p:txBody>
      </p:sp>
      <p:sp>
        <p:nvSpPr>
          <p:cNvPr id="7" name="Marcador de Posição do Rodapé 6"/>
          <p:cNvSpPr>
            <a:spLocks noGrp="1"/>
          </p:cNvSpPr>
          <p:nvPr>
            <p:ph type="ftr" sz="quarter" idx="11"/>
          </p:nvPr>
        </p:nvSpPr>
        <p:spPr>
          <a:xfrm>
            <a:off x="3124200" y="6409134"/>
            <a:ext cx="2895600" cy="476250"/>
          </a:xfrm>
        </p:spPr>
        <p:txBody>
          <a:bodyPr/>
          <a:lstStyle/>
          <a:p>
            <a:pPr>
              <a:defRPr/>
            </a:pPr>
            <a:r>
              <a:rPr lang="en-US" smtClean="0"/>
              <a:t>Sistema Digestivo Humano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57877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z="3200" dirty="0" smtClean="0"/>
              <a:t>Que transformações acontecem na boca?</a:t>
            </a:r>
            <a:endParaRPr lang="pt-PT" sz="3200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0" y="1340768"/>
            <a:ext cx="9144000" cy="4896544"/>
          </a:xfrm>
        </p:spPr>
        <p:txBody>
          <a:bodyPr/>
          <a:lstStyle/>
          <a:p>
            <a:pPr marL="0" indent="0">
              <a:buNone/>
            </a:pPr>
            <a:endParaRPr lang="pt-PT" dirty="0"/>
          </a:p>
        </p:txBody>
      </p:sp>
      <p:grpSp>
        <p:nvGrpSpPr>
          <p:cNvPr id="11" name="Grupo 10"/>
          <p:cNvGrpSpPr/>
          <p:nvPr/>
        </p:nvGrpSpPr>
        <p:grpSpPr>
          <a:xfrm>
            <a:off x="0" y="1412875"/>
            <a:ext cx="3708400" cy="4752429"/>
            <a:chOff x="0" y="1412875"/>
            <a:chExt cx="3779838" cy="5445125"/>
          </a:xfrm>
        </p:grpSpPr>
        <p:pic>
          <p:nvPicPr>
            <p:cNvPr id="12" name="Picture 8" descr="digestivo_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1412875"/>
              <a:ext cx="3500438" cy="5445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13" name="Grupo 12"/>
            <p:cNvGrpSpPr/>
            <p:nvPr/>
          </p:nvGrpSpPr>
          <p:grpSpPr>
            <a:xfrm>
              <a:off x="1692275" y="2276475"/>
              <a:ext cx="2087563" cy="504825"/>
              <a:chOff x="1692275" y="2276475"/>
              <a:chExt cx="2087563" cy="504825"/>
            </a:xfrm>
          </p:grpSpPr>
          <p:grpSp>
            <p:nvGrpSpPr>
              <p:cNvPr id="14" name="Group 27"/>
              <p:cNvGrpSpPr>
                <a:grpSpLocks/>
              </p:cNvGrpSpPr>
              <p:nvPr/>
            </p:nvGrpSpPr>
            <p:grpSpPr bwMode="auto">
              <a:xfrm>
                <a:off x="1692275" y="2276475"/>
                <a:ext cx="2016125" cy="504825"/>
                <a:chOff x="1066" y="1434"/>
                <a:chExt cx="1270" cy="318"/>
              </a:xfrm>
            </p:grpSpPr>
            <p:sp>
              <p:nvSpPr>
                <p:cNvPr id="16" name="Line 10"/>
                <p:cNvSpPr>
                  <a:spLocks noChangeShapeType="1"/>
                </p:cNvSpPr>
                <p:nvPr/>
              </p:nvSpPr>
              <p:spPr bwMode="auto">
                <a:xfrm>
                  <a:off x="1066" y="1434"/>
                  <a:ext cx="90" cy="318"/>
                </a:xfrm>
                <a:prstGeom prst="line">
                  <a:avLst/>
                </a:prstGeom>
                <a:noFill/>
                <a:ln w="38100" cap="sq">
                  <a:solidFill>
                    <a:schemeClr val="bg2"/>
                  </a:solidFill>
                  <a:round/>
                  <a:headEnd type="triangle" w="sm" len="sm"/>
                  <a:tailEnd type="none" w="sm" len="sm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endParaRPr lang="pt-PT"/>
                </a:p>
              </p:txBody>
            </p:sp>
            <p:sp>
              <p:nvSpPr>
                <p:cNvPr id="17" name="Line 11"/>
                <p:cNvSpPr>
                  <a:spLocks noChangeShapeType="1"/>
                </p:cNvSpPr>
                <p:nvPr/>
              </p:nvSpPr>
              <p:spPr bwMode="auto">
                <a:xfrm flipV="1">
                  <a:off x="1156" y="1480"/>
                  <a:ext cx="1180" cy="272"/>
                </a:xfrm>
                <a:prstGeom prst="line">
                  <a:avLst/>
                </a:prstGeom>
                <a:noFill/>
                <a:ln w="38100" cap="sq">
                  <a:solidFill>
                    <a:schemeClr val="bg2"/>
                  </a:solidFill>
                  <a:round/>
                  <a:headEnd type="none" w="sm" len="sm"/>
                  <a:tailEnd type="none" w="sm" len="sm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endParaRPr lang="pt-PT"/>
                </a:p>
              </p:txBody>
            </p:sp>
          </p:grpSp>
          <p:sp>
            <p:nvSpPr>
              <p:cNvPr id="15" name="Line 12"/>
              <p:cNvSpPr>
                <a:spLocks noChangeShapeType="1"/>
              </p:cNvSpPr>
              <p:nvPr/>
            </p:nvSpPr>
            <p:spPr bwMode="auto">
              <a:xfrm flipV="1">
                <a:off x="2339975" y="2349500"/>
                <a:ext cx="1439863" cy="215900"/>
              </a:xfrm>
              <a:prstGeom prst="line">
                <a:avLst/>
              </a:prstGeom>
              <a:noFill/>
              <a:ln w="38100" cap="sq">
                <a:solidFill>
                  <a:schemeClr val="bg2"/>
                </a:solidFill>
                <a:round/>
                <a:headEnd type="triangl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pt-PT"/>
              </a:p>
            </p:txBody>
          </p:sp>
        </p:grpSp>
      </p:grpSp>
      <p:sp>
        <p:nvSpPr>
          <p:cNvPr id="18" name="Text Box 13"/>
          <p:cNvSpPr txBox="1">
            <a:spLocks noChangeArrowheads="1"/>
          </p:cNvSpPr>
          <p:nvPr/>
        </p:nvSpPr>
        <p:spPr bwMode="auto">
          <a:xfrm>
            <a:off x="3851275" y="1844675"/>
            <a:ext cx="52927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pt-PT" b="1" dirty="0" err="1" smtClean="0">
                <a:solidFill>
                  <a:schemeClr val="bg2"/>
                </a:solidFill>
              </a:rPr>
              <a:t>Ação</a:t>
            </a:r>
            <a:r>
              <a:rPr lang="pt-PT" b="1" dirty="0" smtClean="0">
                <a:solidFill>
                  <a:schemeClr val="bg2"/>
                </a:solidFill>
              </a:rPr>
              <a:t> </a:t>
            </a:r>
            <a:r>
              <a:rPr lang="pt-PT" b="1" dirty="0">
                <a:solidFill>
                  <a:schemeClr val="bg2"/>
                </a:solidFill>
              </a:rPr>
              <a:t>química das glândulas salivares</a:t>
            </a:r>
          </a:p>
        </p:txBody>
      </p:sp>
      <p:sp>
        <p:nvSpPr>
          <p:cNvPr id="19" name="Text Box 15"/>
          <p:cNvSpPr txBox="1">
            <a:spLocks noChangeArrowheads="1"/>
          </p:cNvSpPr>
          <p:nvPr/>
        </p:nvSpPr>
        <p:spPr bwMode="auto">
          <a:xfrm>
            <a:off x="4427538" y="2420938"/>
            <a:ext cx="3457575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pt-PT" sz="4000" b="1">
                <a:solidFill>
                  <a:srgbClr val="FF0000"/>
                </a:solidFill>
              </a:rPr>
              <a:t>+</a:t>
            </a:r>
          </a:p>
        </p:txBody>
      </p:sp>
      <p:sp>
        <p:nvSpPr>
          <p:cNvPr id="20" name="Text Box 16"/>
          <p:cNvSpPr txBox="1">
            <a:spLocks noChangeArrowheads="1"/>
          </p:cNvSpPr>
          <p:nvPr/>
        </p:nvSpPr>
        <p:spPr bwMode="auto">
          <a:xfrm>
            <a:off x="3635375" y="2997200"/>
            <a:ext cx="5184775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pt-PT" dirty="0">
                <a:solidFill>
                  <a:schemeClr val="bg2"/>
                </a:solidFill>
              </a:rPr>
              <a:t>uma </a:t>
            </a:r>
            <a:r>
              <a:rPr lang="pt-PT" b="1" dirty="0" err="1" smtClean="0">
                <a:solidFill>
                  <a:schemeClr val="bg2"/>
                </a:solidFill>
              </a:rPr>
              <a:t>ação</a:t>
            </a:r>
            <a:r>
              <a:rPr lang="pt-PT" b="1" dirty="0" smtClean="0">
                <a:solidFill>
                  <a:schemeClr val="bg2"/>
                </a:solidFill>
              </a:rPr>
              <a:t> </a:t>
            </a:r>
            <a:r>
              <a:rPr lang="pt-PT" b="1" dirty="0">
                <a:solidFill>
                  <a:schemeClr val="bg2"/>
                </a:solidFill>
              </a:rPr>
              <a:t>mecânica</a:t>
            </a:r>
            <a:r>
              <a:rPr lang="pt-PT" dirty="0">
                <a:solidFill>
                  <a:schemeClr val="bg2"/>
                </a:solidFill>
              </a:rPr>
              <a:t> dos </a:t>
            </a:r>
            <a:r>
              <a:rPr lang="pt-PT" b="1" dirty="0">
                <a:solidFill>
                  <a:schemeClr val="bg2"/>
                </a:solidFill>
              </a:rPr>
              <a:t>dentes e da língua</a:t>
            </a:r>
          </a:p>
        </p:txBody>
      </p:sp>
      <p:sp>
        <p:nvSpPr>
          <p:cNvPr id="21" name="Text Box 19"/>
          <p:cNvSpPr txBox="1">
            <a:spLocks noChangeArrowheads="1"/>
          </p:cNvSpPr>
          <p:nvPr/>
        </p:nvSpPr>
        <p:spPr bwMode="auto">
          <a:xfrm>
            <a:off x="3995738" y="3716338"/>
            <a:ext cx="44640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pt-PT" b="1">
                <a:solidFill>
                  <a:schemeClr val="bg2"/>
                </a:solidFill>
              </a:rPr>
              <a:t>(mastigação)</a:t>
            </a:r>
          </a:p>
        </p:txBody>
      </p:sp>
      <p:sp>
        <p:nvSpPr>
          <p:cNvPr id="22" name="AutoShape 22"/>
          <p:cNvSpPr>
            <a:spLocks noChangeArrowheads="1"/>
          </p:cNvSpPr>
          <p:nvPr/>
        </p:nvSpPr>
        <p:spPr bwMode="auto">
          <a:xfrm>
            <a:off x="5940425" y="4365625"/>
            <a:ext cx="576263" cy="1008063"/>
          </a:xfrm>
          <a:prstGeom prst="downArrow">
            <a:avLst>
              <a:gd name="adj1" fmla="val 50000"/>
              <a:gd name="adj2" fmla="val 43733"/>
            </a:avLst>
          </a:prstGeom>
          <a:solidFill>
            <a:srgbClr val="FF0000"/>
          </a:solidFill>
          <a:ln w="12700" cap="sq">
            <a:solidFill>
              <a:srgbClr val="FF0000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t-PT"/>
          </a:p>
        </p:txBody>
      </p:sp>
      <p:sp>
        <p:nvSpPr>
          <p:cNvPr id="25" name="Text Box 23"/>
          <p:cNvSpPr txBox="1">
            <a:spLocks noChangeArrowheads="1"/>
          </p:cNvSpPr>
          <p:nvPr/>
        </p:nvSpPr>
        <p:spPr bwMode="auto">
          <a:xfrm>
            <a:off x="4140200" y="5373688"/>
            <a:ext cx="4319588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pt-PT" sz="3200" b="1" dirty="0">
                <a:solidFill>
                  <a:schemeClr val="bg2"/>
                </a:solidFill>
                <a:latin typeface="+mj-lt"/>
              </a:rPr>
              <a:t>Bolo Alimentar</a:t>
            </a:r>
          </a:p>
        </p:txBody>
      </p:sp>
      <p:sp>
        <p:nvSpPr>
          <p:cNvPr id="8" name="Marcador de Posição do Rodapé 7"/>
          <p:cNvSpPr>
            <a:spLocks noGrp="1"/>
          </p:cNvSpPr>
          <p:nvPr>
            <p:ph type="ftr" sz="quarter" idx="11"/>
          </p:nvPr>
        </p:nvSpPr>
        <p:spPr>
          <a:xfrm>
            <a:off x="3124200" y="6409134"/>
            <a:ext cx="2895600" cy="476250"/>
          </a:xfrm>
        </p:spPr>
        <p:txBody>
          <a:bodyPr/>
          <a:lstStyle/>
          <a:p>
            <a:pPr>
              <a:defRPr/>
            </a:pPr>
            <a:r>
              <a:rPr lang="en-US" smtClean="0"/>
              <a:t>Sistema Digestivo Humano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43788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20" grpId="0"/>
      <p:bldP spid="21" grpId="0"/>
      <p:bldP spid="22" grpId="0" animBg="1"/>
      <p:bldP spid="2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z="3200" dirty="0" smtClean="0"/>
              <a:t>Para onde vai o bolo alimentar?</a:t>
            </a:r>
            <a:endParaRPr lang="pt-PT" sz="3200" dirty="0"/>
          </a:p>
        </p:txBody>
      </p:sp>
      <p:pic>
        <p:nvPicPr>
          <p:cNvPr id="6" name="Picture 13" descr="Deglucion">
            <a:hlinkClick r:id="rId2"/>
          </p:cNvPr>
          <p:cNvPicPr>
            <a:picLocks noGrp="1" noChangeAspect="1" noChangeArrowheads="1" noCro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860" y="1772816"/>
            <a:ext cx="3568748" cy="3850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3780011" y="1531703"/>
            <a:ext cx="5040313" cy="1477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just">
              <a:lnSpc>
                <a:spcPct val="150000"/>
              </a:lnSpc>
              <a:spcBef>
                <a:spcPct val="50000"/>
              </a:spcBef>
            </a:pPr>
            <a:r>
              <a:rPr lang="pt-PT" sz="2000" dirty="0">
                <a:solidFill>
                  <a:schemeClr val="bg2"/>
                </a:solidFill>
                <a:latin typeface="+mj-lt"/>
              </a:rPr>
              <a:t>O</a:t>
            </a:r>
            <a:r>
              <a:rPr lang="pt-PT" sz="2000" dirty="0">
                <a:latin typeface="+mj-lt"/>
              </a:rPr>
              <a:t> </a:t>
            </a:r>
            <a:r>
              <a:rPr lang="pt-PT" sz="2000" u="sng" dirty="0">
                <a:solidFill>
                  <a:schemeClr val="bg2"/>
                </a:solidFill>
                <a:latin typeface="+mj-lt"/>
              </a:rPr>
              <a:t>bolo alimentar</a:t>
            </a:r>
            <a:r>
              <a:rPr lang="pt-PT" sz="2000" dirty="0">
                <a:latin typeface="+mj-lt"/>
              </a:rPr>
              <a:t> </a:t>
            </a:r>
            <a:r>
              <a:rPr lang="pt-PT" sz="2000" dirty="0">
                <a:solidFill>
                  <a:schemeClr val="bg2"/>
                </a:solidFill>
                <a:latin typeface="+mj-lt"/>
              </a:rPr>
              <a:t>é empurrado pela língua contra a parte superior da boca, passando para a faringe. Inicia-se a </a:t>
            </a:r>
            <a:r>
              <a:rPr lang="pt-PT" sz="2000" b="1" u="sng" dirty="0">
                <a:solidFill>
                  <a:schemeClr val="bg2"/>
                </a:solidFill>
                <a:latin typeface="+mj-lt"/>
              </a:rPr>
              <a:t>deglutição</a:t>
            </a:r>
            <a:r>
              <a:rPr lang="pt-PT" sz="2000" dirty="0">
                <a:solidFill>
                  <a:schemeClr val="bg2"/>
                </a:solidFill>
                <a:latin typeface="+mj-lt"/>
              </a:rPr>
              <a:t>.</a:t>
            </a:r>
          </a:p>
        </p:txBody>
      </p:sp>
      <p:sp>
        <p:nvSpPr>
          <p:cNvPr id="8" name="AutoShape 6"/>
          <p:cNvSpPr>
            <a:spLocks noChangeArrowheads="1"/>
          </p:cNvSpPr>
          <p:nvPr/>
        </p:nvSpPr>
        <p:spPr bwMode="auto">
          <a:xfrm>
            <a:off x="5882494" y="3009031"/>
            <a:ext cx="433388" cy="792162"/>
          </a:xfrm>
          <a:prstGeom prst="downArrow">
            <a:avLst>
              <a:gd name="adj1" fmla="val 50000"/>
              <a:gd name="adj2" fmla="val 45696"/>
            </a:avLst>
          </a:prstGeom>
          <a:solidFill>
            <a:srgbClr val="FFCC00"/>
          </a:solidFill>
          <a:ln w="12700" cap="sq">
            <a:solidFill>
              <a:srgbClr val="FFCC00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t-PT"/>
          </a:p>
        </p:txBody>
      </p:sp>
      <p:sp>
        <p:nvSpPr>
          <p:cNvPr id="9" name="Text Box 7"/>
          <p:cNvSpPr txBox="1">
            <a:spLocks noChangeArrowheads="1"/>
          </p:cNvSpPr>
          <p:nvPr/>
        </p:nvSpPr>
        <p:spPr bwMode="auto">
          <a:xfrm>
            <a:off x="4031630" y="3835167"/>
            <a:ext cx="4679950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just">
              <a:lnSpc>
                <a:spcPct val="150000"/>
              </a:lnSpc>
              <a:spcBef>
                <a:spcPct val="50000"/>
              </a:spcBef>
            </a:pPr>
            <a:r>
              <a:rPr lang="pt-PT" sz="2000" dirty="0">
                <a:solidFill>
                  <a:schemeClr val="bg2"/>
                </a:solidFill>
                <a:latin typeface="+mj-lt"/>
              </a:rPr>
              <a:t>A </a:t>
            </a:r>
            <a:r>
              <a:rPr lang="pt-PT" sz="2000" b="1" u="sng" dirty="0">
                <a:solidFill>
                  <a:schemeClr val="bg2"/>
                </a:solidFill>
                <a:latin typeface="+mj-lt"/>
              </a:rPr>
              <a:t>epiglote</a:t>
            </a:r>
            <a:r>
              <a:rPr lang="pt-PT" sz="2000" u="sng" dirty="0">
                <a:solidFill>
                  <a:schemeClr val="bg2"/>
                </a:solidFill>
                <a:latin typeface="+mj-lt"/>
              </a:rPr>
              <a:t> </a:t>
            </a:r>
            <a:r>
              <a:rPr lang="pt-PT" sz="2000" dirty="0">
                <a:solidFill>
                  <a:schemeClr val="bg2"/>
                </a:solidFill>
                <a:latin typeface="+mj-lt"/>
              </a:rPr>
              <a:t> fecha a entrada do ar deixando passar o bolo </a:t>
            </a:r>
            <a:r>
              <a:rPr lang="pt-PT" sz="2000" dirty="0" smtClean="0">
                <a:solidFill>
                  <a:schemeClr val="bg2"/>
                </a:solidFill>
                <a:latin typeface="+mj-lt"/>
              </a:rPr>
              <a:t>alimentar.</a:t>
            </a:r>
            <a:endParaRPr lang="pt-PT" sz="20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0" name="Text Box 9"/>
          <p:cNvSpPr txBox="1">
            <a:spLocks noChangeArrowheads="1"/>
          </p:cNvSpPr>
          <p:nvPr/>
        </p:nvSpPr>
        <p:spPr bwMode="auto">
          <a:xfrm>
            <a:off x="4585186" y="5589240"/>
            <a:ext cx="3024188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pt-PT" sz="2800" b="1" u="sng" dirty="0">
                <a:solidFill>
                  <a:schemeClr val="bg2"/>
                </a:solidFill>
                <a:latin typeface="+mj-lt"/>
              </a:rPr>
              <a:t>Esófago</a:t>
            </a:r>
          </a:p>
        </p:txBody>
      </p:sp>
      <p:sp>
        <p:nvSpPr>
          <p:cNvPr id="11" name="AutoShape 6"/>
          <p:cNvSpPr>
            <a:spLocks noChangeArrowheads="1"/>
          </p:cNvSpPr>
          <p:nvPr/>
        </p:nvSpPr>
        <p:spPr bwMode="auto">
          <a:xfrm>
            <a:off x="5938217" y="4839256"/>
            <a:ext cx="433388" cy="792162"/>
          </a:xfrm>
          <a:prstGeom prst="downArrow">
            <a:avLst>
              <a:gd name="adj1" fmla="val 50000"/>
              <a:gd name="adj2" fmla="val 45696"/>
            </a:avLst>
          </a:prstGeom>
          <a:solidFill>
            <a:srgbClr val="FFCC00"/>
          </a:solidFill>
          <a:ln w="12700" cap="sq">
            <a:solidFill>
              <a:srgbClr val="FFCC00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t-PT"/>
          </a:p>
        </p:txBody>
      </p:sp>
      <p:sp>
        <p:nvSpPr>
          <p:cNvPr id="13" name="Marcador de Posição do Rodapé 12"/>
          <p:cNvSpPr>
            <a:spLocks noGrp="1"/>
          </p:cNvSpPr>
          <p:nvPr>
            <p:ph type="ftr" sz="quarter" idx="11"/>
          </p:nvPr>
        </p:nvSpPr>
        <p:spPr>
          <a:xfrm>
            <a:off x="3124200" y="6409134"/>
            <a:ext cx="2895600" cy="476250"/>
          </a:xfrm>
        </p:spPr>
        <p:txBody>
          <a:bodyPr/>
          <a:lstStyle/>
          <a:p>
            <a:pPr>
              <a:defRPr/>
            </a:pPr>
            <a:r>
              <a:rPr lang="en-US" smtClean="0"/>
              <a:t>Sistema Digestivo Humano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76774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1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z="3200" dirty="0" smtClean="0"/>
              <a:t>No esófago…</a:t>
            </a:r>
            <a:endParaRPr lang="pt-PT" sz="3200" dirty="0"/>
          </a:p>
        </p:txBody>
      </p:sp>
      <p:pic>
        <p:nvPicPr>
          <p:cNvPr id="6" name="Picture 7" descr="esófago_2"/>
          <p:cNvPicPr>
            <a:picLocks noGrp="1" noChangeAspect="1" noChangeArrowheads="1" noCro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56792"/>
            <a:ext cx="2555776" cy="44489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4499992" y="2501210"/>
            <a:ext cx="4608512" cy="20928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just">
              <a:lnSpc>
                <a:spcPct val="150000"/>
              </a:lnSpc>
              <a:spcBef>
                <a:spcPct val="50000"/>
              </a:spcBef>
            </a:pPr>
            <a:r>
              <a:rPr lang="pt-PT" sz="2000" dirty="0">
                <a:solidFill>
                  <a:schemeClr val="bg2"/>
                </a:solidFill>
                <a:latin typeface="+mj-lt"/>
              </a:rPr>
              <a:t>O </a:t>
            </a:r>
            <a:r>
              <a:rPr lang="pt-PT" sz="2000" u="sng" dirty="0">
                <a:solidFill>
                  <a:schemeClr val="bg2"/>
                </a:solidFill>
                <a:latin typeface="+mj-lt"/>
              </a:rPr>
              <a:t>bolo alimentar</a:t>
            </a:r>
            <a:r>
              <a:rPr lang="pt-PT" sz="2000" dirty="0">
                <a:solidFill>
                  <a:schemeClr val="bg2"/>
                </a:solidFill>
                <a:latin typeface="+mj-lt"/>
              </a:rPr>
              <a:t> desce até ao estômago com a ajuda dos </a:t>
            </a:r>
            <a:r>
              <a:rPr lang="pt-PT" sz="2000" u="sng" dirty="0">
                <a:solidFill>
                  <a:schemeClr val="bg2"/>
                </a:solidFill>
                <a:latin typeface="+mj-lt"/>
              </a:rPr>
              <a:t>movimentos peristálticos</a:t>
            </a:r>
            <a:r>
              <a:rPr lang="pt-PT" sz="2000" dirty="0">
                <a:solidFill>
                  <a:schemeClr val="bg2"/>
                </a:solidFill>
                <a:latin typeface="+mj-lt"/>
              </a:rPr>
              <a:t>.</a:t>
            </a:r>
          </a:p>
          <a:p>
            <a:pPr algn="ctr">
              <a:lnSpc>
                <a:spcPct val="150000"/>
              </a:lnSpc>
              <a:spcBef>
                <a:spcPct val="50000"/>
              </a:spcBef>
            </a:pPr>
            <a:r>
              <a:rPr lang="pt-PT" sz="2000" dirty="0">
                <a:solidFill>
                  <a:schemeClr val="bg2"/>
                </a:solidFill>
                <a:latin typeface="+mj-lt"/>
              </a:rPr>
              <a:t>(</a:t>
            </a:r>
            <a:r>
              <a:rPr lang="pt-PT" sz="2000" b="1" dirty="0" err="1" smtClean="0">
                <a:solidFill>
                  <a:schemeClr val="bg2"/>
                </a:solidFill>
                <a:latin typeface="+mj-lt"/>
              </a:rPr>
              <a:t>ação</a:t>
            </a:r>
            <a:r>
              <a:rPr lang="pt-PT" sz="2000" b="1" dirty="0" smtClean="0">
                <a:solidFill>
                  <a:schemeClr val="bg2"/>
                </a:solidFill>
                <a:latin typeface="+mj-lt"/>
              </a:rPr>
              <a:t> </a:t>
            </a:r>
            <a:r>
              <a:rPr lang="pt-PT" sz="2000" b="1" dirty="0">
                <a:solidFill>
                  <a:schemeClr val="bg2"/>
                </a:solidFill>
                <a:latin typeface="+mj-lt"/>
              </a:rPr>
              <a:t>mecânica</a:t>
            </a:r>
            <a:r>
              <a:rPr lang="pt-PT" sz="2000" dirty="0">
                <a:solidFill>
                  <a:schemeClr val="bg2"/>
                </a:solidFill>
                <a:latin typeface="+mj-lt"/>
              </a:rPr>
              <a:t>)</a:t>
            </a:r>
          </a:p>
        </p:txBody>
      </p:sp>
      <p:sp>
        <p:nvSpPr>
          <p:cNvPr id="8" name="Line 5"/>
          <p:cNvSpPr>
            <a:spLocks noChangeShapeType="1"/>
          </p:cNvSpPr>
          <p:nvPr/>
        </p:nvSpPr>
        <p:spPr bwMode="auto">
          <a:xfrm>
            <a:off x="2123728" y="3514363"/>
            <a:ext cx="1871538" cy="0"/>
          </a:xfrm>
          <a:prstGeom prst="line">
            <a:avLst/>
          </a:prstGeom>
          <a:noFill/>
          <a:ln w="50800" cap="sq">
            <a:solidFill>
              <a:schemeClr val="bg2"/>
            </a:solidFill>
            <a:round/>
            <a:headEnd type="triangl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pt-PT"/>
          </a:p>
        </p:txBody>
      </p:sp>
      <p:sp>
        <p:nvSpPr>
          <p:cNvPr id="10" name="Marcador de Posição do Rodapé 9"/>
          <p:cNvSpPr>
            <a:spLocks noGrp="1"/>
          </p:cNvSpPr>
          <p:nvPr>
            <p:ph type="ftr" sz="quarter" idx="11"/>
          </p:nvPr>
        </p:nvSpPr>
        <p:spPr>
          <a:xfrm>
            <a:off x="3124200" y="6409134"/>
            <a:ext cx="2895600" cy="476250"/>
          </a:xfrm>
        </p:spPr>
        <p:txBody>
          <a:bodyPr/>
          <a:lstStyle/>
          <a:p>
            <a:pPr>
              <a:defRPr/>
            </a:pPr>
            <a:r>
              <a:rPr lang="en-US" smtClean="0"/>
              <a:t>Sistema Digestivo Humano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90360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Modelo de apresentação Nutrição">
  <a:themeElements>
    <a:clrScheme name="">
      <a:dk1>
        <a:srgbClr val="000000"/>
      </a:dk1>
      <a:lt1>
        <a:srgbClr val="FFFFFF"/>
      </a:lt1>
      <a:dk2>
        <a:srgbClr val="B2B2B2"/>
      </a:dk2>
      <a:lt2>
        <a:srgbClr val="333333"/>
      </a:lt2>
      <a:accent1>
        <a:srgbClr val="FFFF99"/>
      </a:accent1>
      <a:accent2>
        <a:srgbClr val="FFCC99"/>
      </a:accent2>
      <a:accent3>
        <a:srgbClr val="D5D5D5"/>
      </a:accent3>
      <a:accent4>
        <a:srgbClr val="DADADA"/>
      </a:accent4>
      <a:accent5>
        <a:srgbClr val="FFFFCA"/>
      </a:accent5>
      <a:accent6>
        <a:srgbClr val="E7B98A"/>
      </a:accent6>
      <a:hlink>
        <a:srgbClr val="FF9933"/>
      </a:hlink>
      <a:folHlink>
        <a:srgbClr val="FF6600"/>
      </a:folHlink>
    </a:clrScheme>
    <a:fontScheme name="Modelo de apresentação Nutriçã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Modelo de apresentação Nutrição 1">
        <a:dk1>
          <a:srgbClr val="333333"/>
        </a:dk1>
        <a:lt1>
          <a:srgbClr val="B2B2B2"/>
        </a:lt1>
        <a:dk2>
          <a:srgbClr val="FFFFFF"/>
        </a:dk2>
        <a:lt2>
          <a:srgbClr val="000000"/>
        </a:lt2>
        <a:accent1>
          <a:srgbClr val="FFFF99"/>
        </a:accent1>
        <a:accent2>
          <a:srgbClr val="FFCC99"/>
        </a:accent2>
        <a:accent3>
          <a:srgbClr val="D5D5D5"/>
        </a:accent3>
        <a:accent4>
          <a:srgbClr val="2A2A2A"/>
        </a:accent4>
        <a:accent5>
          <a:srgbClr val="FFFFCA"/>
        </a:accent5>
        <a:accent6>
          <a:srgbClr val="E7B98A"/>
        </a:accent6>
        <a:hlink>
          <a:srgbClr val="FF9933"/>
        </a:hlink>
        <a:folHlink>
          <a:srgbClr val="FF66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o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o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Modelo de apresentação Nutrição</Template>
  <TotalTime>1431</TotalTime>
  <Words>577</Words>
  <Application>Microsoft Office PowerPoint</Application>
  <PresentationFormat>Apresentação no Ecrã (4:3)</PresentationFormat>
  <Paragraphs>110</Paragraphs>
  <Slides>16</Slides>
  <Notes>2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dos diapositivos</vt:lpstr>
      </vt:variant>
      <vt:variant>
        <vt:i4>16</vt:i4>
      </vt:variant>
    </vt:vector>
  </HeadingPairs>
  <TitlesOfParts>
    <vt:vector size="17" baseType="lpstr">
      <vt:lpstr>Modelo de apresentação Nutrição</vt:lpstr>
      <vt:lpstr>Sistema Digestivo Humano</vt:lpstr>
      <vt:lpstr>O que acontece aos nutrientes depois de ingeridos?</vt:lpstr>
      <vt:lpstr>Como é constituído o Sistema Digestivo do Homem?</vt:lpstr>
      <vt:lpstr>Como é constituído o Sistema Digestivo do Homem?</vt:lpstr>
      <vt:lpstr>Como é constituído o Sistema Digestivo do Homem?</vt:lpstr>
      <vt:lpstr>Transformações dos alimentos no sistema digestivo</vt:lpstr>
      <vt:lpstr>Que transformações acontecem na boca?</vt:lpstr>
      <vt:lpstr>Para onde vai o bolo alimentar?</vt:lpstr>
      <vt:lpstr>No esófago…</vt:lpstr>
      <vt:lpstr>No estômago…</vt:lpstr>
      <vt:lpstr>No intestino delgado…</vt:lpstr>
      <vt:lpstr>O que acontece no intestino delgado?</vt:lpstr>
      <vt:lpstr>O que acontece no intestino delgado?</vt:lpstr>
      <vt:lpstr>No intestino grosso…</vt:lpstr>
      <vt:lpstr>No intestino grosso…</vt:lpstr>
      <vt:lpstr>FIM</vt:lpstr>
    </vt:vector>
  </TitlesOfParts>
  <Company>Maria José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 Sistema Digestivo no Homem</dc:title>
  <dc:creator>Mariana e Constança</dc:creator>
  <cp:lastModifiedBy>MMCasanoca</cp:lastModifiedBy>
  <cp:revision>151</cp:revision>
  <dcterms:created xsi:type="dcterms:W3CDTF">2005-10-19T20:43:58Z</dcterms:created>
  <dcterms:modified xsi:type="dcterms:W3CDTF">2012-07-02T08:41:21Z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TC011408092070</vt:lpwstr>
  </property>
</Properties>
</file>